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9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Ingresos</c:v>
                </c:pt>
              </c:strCache>
            </c:strRef>
          </c:tx>
          <c:spPr>
            <a:solidFill>
              <a:srgbClr val="11111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T5</c:v>
                  </c:pt>
                  <c:pt idx="5">
                    <c:v>T6</c:v>
                  </c:pt>
                  <c:pt idx="6">
                    <c:v>T7</c:v>
                  </c:pt>
                  <c:pt idx="7">
                    <c:v>T8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16019</c:v>
                </c:pt>
                <c:pt idx="1">
                  <c:v>55137</c:v>
                </c:pt>
                <c:pt idx="2">
                  <c:v>96729</c:v>
                </c:pt>
                <c:pt idx="3">
                  <c:v>154937</c:v>
                </c:pt>
                <c:pt idx="4">
                  <c:v>200637</c:v>
                </c:pt>
                <c:pt idx="5">
                  <c:v>277802</c:v>
                </c:pt>
                <c:pt idx="6">
                  <c:v>351130</c:v>
                </c:pt>
                <c:pt idx="7">
                  <c:v>466185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Gastos</c:v>
                </c:pt>
              </c:strCache>
            </c:strRef>
          </c:tx>
          <c:spPr>
            <a:solidFill>
              <a:srgbClr val="BDBDB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T5</c:v>
                  </c:pt>
                  <c:pt idx="5">
                    <c:v>T6</c:v>
                  </c:pt>
                  <c:pt idx="6">
                    <c:v>T7</c:v>
                  </c:pt>
                  <c:pt idx="7">
                    <c:v>T8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337728</c:v>
                </c:pt>
                <c:pt idx="1">
                  <c:v>409027</c:v>
                </c:pt>
                <c:pt idx="2">
                  <c:v>476409</c:v>
                </c:pt>
                <c:pt idx="3">
                  <c:v>486153</c:v>
                </c:pt>
                <c:pt idx="4">
                  <c:v>487989</c:v>
                </c:pt>
                <c:pt idx="5">
                  <c:v>489825</c:v>
                </c:pt>
                <c:pt idx="6">
                  <c:v>491661</c:v>
                </c:pt>
                <c:pt idx="7">
                  <c:v>493497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1111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&quot;$&quot;#,##0,&quot;k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111111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  ·  HOLDING  ·  CONFIDENCIAL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O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  ·  HOLDING  ·  CONFIDENCIAL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RONDA SEMILLA · OCTUBRE 2026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MENTEIA</a:t>
            </a:r>
            <a:endParaRPr lang="en-US" sz="8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38328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productos de IA aplicada. Una plataforma. Un equipo.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menteia.com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OPORTUNIDAD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 IA ya puede hacer trabajo experto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Trabajo especializado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Atender, verificar, cotizar, orientar: tareas que requerían expertos.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Empresas sin equipo de IA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medianas de México no pueden construirlo solas.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Una plataforma, muchas industrias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Construimos una vez y empaquetamos por vertical.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CONSTRUIMOS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Portafolio: 8 productos en 6 industrias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2587752" cy="201168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965960"/>
            <a:ext cx="2221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Doble D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468880"/>
            <a:ext cx="22219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Banca digital de inversión con agentes de IA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3337560"/>
            <a:ext cx="2221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Piloto · ~60 usuarios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383280" y="1783080"/>
            <a:ext cx="2587752" cy="201168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566160" y="1965960"/>
            <a:ext cx="2221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SAVANT AI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3566160" y="2468880"/>
            <a:ext cx="22219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0D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center con IA para telecomunicaciones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3337560"/>
            <a:ext cx="2221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Producción · ingresos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217920" y="1783080"/>
            <a:ext cx="2587752" cy="201168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0" y="1965960"/>
            <a:ext cx="2221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Menteia KYC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0" y="2468880"/>
            <a:ext cx="22219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0D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Verificación de identidad y onboarding digital con IA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0" y="3337560"/>
            <a:ext cx="2221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Producción · ingresos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052560" y="1783080"/>
            <a:ext cx="2587752" cy="201168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235440" y="1965960"/>
            <a:ext cx="2221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Vamo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235440" y="2468880"/>
            <a:ext cx="22219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Atención y venta asistida por IA para agencias automotrices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9235440" y="3337560"/>
            <a:ext cx="2221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Piloto Ford / Lincoln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4023360"/>
            <a:ext cx="2587752" cy="201168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31520" y="4206240"/>
            <a:ext cx="2221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Menteia Hedge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731520" y="4709160"/>
            <a:ext cx="22219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Asesoría de inversiones con IA explicable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731520" y="5577840"/>
            <a:ext cx="2221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MVP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383280" y="4023360"/>
            <a:ext cx="2587752" cy="201168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3566160" y="4206240"/>
            <a:ext cx="2221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Seguro Sin Vueltas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3566160" y="4709160"/>
            <a:ext cx="22219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Orientación y CRM para pacientes con seguro de gastos médicos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3566160" y="5577840"/>
            <a:ext cx="2221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Piloto en producción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6217920" y="4023360"/>
            <a:ext cx="2587752" cy="201168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400800" y="4206240"/>
            <a:ext cx="2221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Sommelier IA</a:t>
            </a:r>
            <a:endParaRPr lang="en-US" sz="1500" dirty="0"/>
          </a:p>
        </p:txBody>
      </p:sp>
      <p:sp>
        <p:nvSpPr>
          <p:cNvPr id="30" name="Text 28"/>
          <p:cNvSpPr txBox="1"/>
          <p:nvPr/>
        </p:nvSpPr>
        <p:spPr>
          <a:xfrm>
            <a:off x="6400800" y="4709160"/>
            <a:ext cx="22219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Concierge de voz y WhatsApp con IA para gastronomía y vino</a:t>
            </a:r>
            <a:endParaRPr lang="en-US" sz="1100" dirty="0"/>
          </a:p>
        </p:txBody>
      </p:sp>
      <p:sp>
        <p:nvSpPr>
          <p:cNvPr id="31" name="Text 29"/>
          <p:cNvSpPr txBox="1"/>
          <p:nvPr/>
        </p:nvSpPr>
        <p:spPr>
          <a:xfrm>
            <a:off x="6400800" y="5577840"/>
            <a:ext cx="2221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Caso vitrina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9052560" y="4023360"/>
            <a:ext cx="2587752" cy="201168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9235440" y="4206240"/>
            <a:ext cx="2221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Copiloto Aero</a:t>
            </a:r>
            <a:endParaRPr lang="en-US" sz="1500" dirty="0"/>
          </a:p>
        </p:txBody>
      </p:sp>
      <p:sp>
        <p:nvSpPr>
          <p:cNvPr id="34" name="Text 32"/>
          <p:cNvSpPr txBox="1"/>
          <p:nvPr/>
        </p:nvSpPr>
        <p:spPr>
          <a:xfrm>
            <a:off x="9235440" y="4709160"/>
            <a:ext cx="22219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Copiloto de IA para cotización en la industria aeroespacial</a:t>
            </a:r>
            <a:endParaRPr lang="en-US" sz="1100" dirty="0"/>
          </a:p>
        </p:txBody>
      </p:sp>
      <p:sp>
        <p:nvSpPr>
          <p:cNvPr id="35" name="Text 33"/>
          <p:cNvSpPr txBox="1"/>
          <p:nvPr/>
        </p:nvSpPr>
        <p:spPr>
          <a:xfrm>
            <a:off x="9235440" y="5577840"/>
            <a:ext cx="2221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Producción · INDUMET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TRACCIÓN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Tracción en menos de 6 meses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productos lanzados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3390138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3390138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clientes en producción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231636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MXN 60k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6231636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mensual recurrente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9073134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~60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9073134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usuarios con dinero real (Doble D)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0292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Clientes y pilotos: grupo INXEL (inXel, Jamachulel, XAP) · Ford y Lincoln · INDUMET · VITAE Asesores · Chef Sergio Camacho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VENTAJA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Una plataforma compartida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Identidad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Motor KYC propio: INE, RENAPO, biometría.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31636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51676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Agentes conversacionales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51676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WhatsApp, voz y correo con relevo humano.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Guardrails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Cero cifras del LLM; humano en cada compuerta.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31636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51676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Operación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551676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Infraestructura, monitoreo y cumplimiento comunes.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FINANCIEROS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Proyección consolidada a 24 meses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783080"/>
          <a:ext cx="731520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229600" y="1828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US$4k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8229600" y="2606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mensual hoy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329184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US$172k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0" y="4069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mensual al mes 24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0" y="47548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US$2.1M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0" y="55321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 al mes 24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OFERTA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 ronda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US$4,050,000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el 22.1% · 24 meses, 8 productos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7033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PRE-MONEY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2743200" y="37033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US$14,300,000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POST-MONEY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44348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US$18,350,000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66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TRAMO 1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516636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US$1,900,000 (12 meses)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17830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USO DE FONDOS POR PRODUCTO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219456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SAVANT AI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10698480" y="219456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17.4%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949440" y="2478024"/>
            <a:ext cx="4663440" cy="91440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49440" y="2478024"/>
            <a:ext cx="811527" cy="91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49440" y="2706624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Doble D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10698480" y="2706624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16.4%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949440" y="2990088"/>
            <a:ext cx="4663440" cy="91440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49440" y="2990088"/>
            <a:ext cx="763005" cy="91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949440" y="3218688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 KYC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10698480" y="3218688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15.1%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949440" y="3502152"/>
            <a:ext cx="4663440" cy="91440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49440" y="3502152"/>
            <a:ext cx="703587" cy="91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949440" y="3730752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Vamo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10698480" y="373075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12.9%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6949440" y="4014216"/>
            <a:ext cx="4663440" cy="91440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49440" y="4014216"/>
            <a:ext cx="601683" cy="91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949440" y="424281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Copiloto Aero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10698480" y="4242816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12.3%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6949440" y="4526280"/>
            <a:ext cx="4663440" cy="91440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949440" y="4526280"/>
            <a:ext cx="575342" cy="91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949440" y="475488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Seguro Sin Vueltas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10698480" y="475488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10.7%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>
            <a:off x="6949440" y="5038344"/>
            <a:ext cx="4663440" cy="91440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49440" y="5038344"/>
            <a:ext cx="499162" cy="91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949440" y="5266944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 Hedge</a:t>
            </a:r>
            <a:endParaRPr lang="en-US" sz="1150" dirty="0"/>
          </a:p>
        </p:txBody>
      </p:sp>
      <p:sp>
        <p:nvSpPr>
          <p:cNvPr id="38" name="Text 36"/>
          <p:cNvSpPr txBox="1"/>
          <p:nvPr/>
        </p:nvSpPr>
        <p:spPr>
          <a:xfrm>
            <a:off x="10698480" y="5266944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9.5%</a:t>
            </a:r>
            <a:endParaRPr lang="en-US" sz="1150" dirty="0"/>
          </a:p>
        </p:txBody>
      </p:sp>
      <p:sp>
        <p:nvSpPr>
          <p:cNvPr id="39" name="Shape 37"/>
          <p:cNvSpPr/>
          <p:nvPr/>
        </p:nvSpPr>
        <p:spPr>
          <a:xfrm>
            <a:off x="6949440" y="5550408"/>
            <a:ext cx="4663440" cy="91440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949440" y="5550408"/>
            <a:ext cx="440792" cy="91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6949440" y="5779008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Sommelier IA</a:t>
            </a:r>
            <a:endParaRPr lang="en-US" sz="1150" dirty="0"/>
          </a:p>
        </p:txBody>
      </p:sp>
      <p:sp>
        <p:nvSpPr>
          <p:cNvPr id="42" name="Text 40"/>
          <p:cNvSpPr txBox="1"/>
          <p:nvPr/>
        </p:nvSpPr>
        <p:spPr>
          <a:xfrm>
            <a:off x="10698480" y="5779008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5.8%</a:t>
            </a:r>
            <a:endParaRPr lang="en-US" sz="1150" dirty="0"/>
          </a:p>
        </p:txBody>
      </p:sp>
      <p:sp>
        <p:nvSpPr>
          <p:cNvPr id="43" name="Shape 41"/>
          <p:cNvSpPr/>
          <p:nvPr/>
        </p:nvSpPr>
        <p:spPr>
          <a:xfrm>
            <a:off x="6949440" y="6062472"/>
            <a:ext cx="4663440" cy="91440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949440" y="6062472"/>
            <a:ext cx="268343" cy="91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Socios fundadores, 33.3% cada uno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RH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Rafael Herrera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02336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/ CFO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6999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57039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57039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VD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4657039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Vladimir Díaz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4657039" y="402336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358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45398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45398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FD</a:t>
            </a:r>
            <a:endParaRPr lang="en-US" sz="2400" dirty="0"/>
          </a:p>
        </p:txBody>
      </p:sp>
      <p:sp>
        <p:nvSpPr>
          <p:cNvPr id="17" name="Text 15"/>
          <p:cNvSpPr txBox="1"/>
          <p:nvPr/>
        </p:nvSpPr>
        <p:spPr>
          <a:xfrm>
            <a:off x="8445398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Francisco D'Angelo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8445398" y="402336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 Legal y Cumplimiento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6459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Invierte en Menteia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92608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portafolio de IA aplicada con clientes reales, una plataforma compartida y opcionalidad en cada producto.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297680"/>
            <a:ext cx="7315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Rafael Herrera · CEO / CFO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Vladimir Díaz · CTO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Francisco D'Angelo · Legal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Menteia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Menteia · Ronda semilla</dc:title>
  <dc:subject>PptxGenJS Presentation</dc:subject>
  <dc:creator>Menteia</dc:creator>
  <cp:lastModifiedBy>Menteia</cp:lastModifiedBy>
  <cp:revision>1</cp:revision>
  <dcterms:created xsi:type="dcterms:W3CDTF">2026-10-27T03:33:34Z</dcterms:created>
  <dcterms:modified xsi:type="dcterms:W3CDTF">2026-10-27T03:33:34Z</dcterms:modified>
</cp:coreProperties>
</file>