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5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Ingresos</c:v>
                </c:pt>
              </c:strCache>
            </c:strRef>
          </c:tx>
          <c:spPr>
            <a:solidFill>
              <a:srgbClr val="11111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T5</c:v>
                  </c:pt>
                  <c:pt idx="5">
                    <c:v>T6</c:v>
                  </c:pt>
                  <c:pt idx="6">
                    <c:v>T7</c:v>
                  </c:pt>
                  <c:pt idx="7">
                    <c:v>T8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2954</c:v>
                </c:pt>
                <c:pt idx="3">
                  <c:v>6951</c:v>
                </c:pt>
                <c:pt idx="4">
                  <c:v>12208</c:v>
                </c:pt>
                <c:pt idx="5">
                  <c:v>19004</c:v>
                </c:pt>
                <c:pt idx="6">
                  <c:v>28265</c:v>
                </c:pt>
                <c:pt idx="7">
                  <c:v>41172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Gastos</c:v>
                </c:pt>
              </c:strCache>
            </c:strRef>
          </c:tx>
          <c:spPr>
            <a:solidFill>
              <a:srgbClr val="BDBDB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T5</c:v>
                  </c:pt>
                  <c:pt idx="5">
                    <c:v>T6</c:v>
                  </c:pt>
                  <c:pt idx="6">
                    <c:v>T7</c:v>
                  </c:pt>
                  <c:pt idx="7">
                    <c:v>T8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30854</c:v>
                </c:pt>
                <c:pt idx="1">
                  <c:v>35448</c:v>
                </c:pt>
                <c:pt idx="2">
                  <c:v>55136</c:v>
                </c:pt>
                <c:pt idx="3">
                  <c:v>55352</c:v>
                </c:pt>
                <c:pt idx="4">
                  <c:v>55568</c:v>
                </c:pt>
                <c:pt idx="5">
                  <c:v>55784</c:v>
                </c:pt>
                <c:pt idx="6">
                  <c:v>56000</c:v>
                </c:pt>
                <c:pt idx="7">
                  <c:v>56216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1111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&quot;$&quot;#,##0,&quot;k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solidFill>
                <a:srgbClr val="111111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Menteia Hedge: Comité de inversión con IA: 12 analistas (cuantitativos y de estilo) y un director de riesgo determinista que recomiendan con evidencia y explican cada decisión.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R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MENTEIA HEDGE  ·  MENTEIA  ·  CONFIDENCIAL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O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MENTEIA HEDGE  ·  MENTEIA  ·  CONFIDENCIAL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jpg"/><Relationship Id="rId3" Type="http://schemas.openxmlformats.org/officeDocument/2006/relationships/image" Target="../media/image-4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RONDA SEMILLA · OCTUBRE 2026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3736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Menteia Hedge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9184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Invierte con evidencia. Decide con IA que se explica.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hedge.menteia.com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686800" y="5120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by MENTEIA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Invertir con intuición, sin evidencia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Sin comité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inversionista decide solo o con consejos de redes.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IA sin prueba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Promesas de rendimiento con backtests sesgados.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Asesores sin tecnología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 asesores CNBV analizan a mano.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SOLUCIÓN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Un comité de inversión con IA que se explica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 analistas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cuantitativos + 7 agentes de estilo.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390138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39013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3390138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Riesgo por reglas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3390138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VaR, liquidez y vetos deterministas.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231636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31636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231636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Comité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231636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Dimensiona la posición; el LLM no toca la orden.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73134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07313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9073134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Validación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9073134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Backtests point-in-time con veredicto honesto.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HEDGE.MENTEIA.COM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El producto, en pantalla</a:t>
            </a:r>
            <a:endParaRPr lang="en-US" sz="3200" dirty="0"/>
          </a:p>
        </p:txBody>
      </p:sp>
      <p:pic>
        <p:nvPicPr>
          <p:cNvPr id="4" name="Image 0" descr="C:\vlad\vladicoean\rondas\_build\assets\productos\hedge-asesor\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37360"/>
            <a:ext cx="7168896" cy="4480560"/>
          </a:xfrm>
          <a:prstGeom prst="rect">
            <a:avLst/>
          </a:prstGeom>
        </p:spPr>
      </p:pic>
      <p:pic>
        <p:nvPicPr>
          <p:cNvPr id="5" name="Image 1" descr="C:\vlad\vladicoean\rondas\_build\assets\productos\hedge-asesor\02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016" y="1737360"/>
            <a:ext cx="3511296" cy="2194560"/>
          </a:xfrm>
          <a:prstGeom prst="rect">
            <a:avLst/>
          </a:prstGeom>
        </p:spPr>
      </p:pic>
      <p:pic>
        <p:nvPicPr>
          <p:cNvPr id="6" name="Image 2" descr="C:\vlad\vladicoean\rondas\_build\assets\productos\hedge-asesor\03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016" y="4023360"/>
            <a:ext cx="3511296" cy="21945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QUÉ GANAMOS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Evidencia, no promesas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IA explicable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Quién opinó qué y por qué, en cada recomendación.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31636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51676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Riesgo auditable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551676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Reglas deterministas, no el LLM.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Honestidad estadística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Datos point-in-time; admite 'NO EDGE'.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31636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51676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Registro por hash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551676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Resultados que no se pueden maquillar.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MERCADO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Asesoría automatizada para 3 M de inversionistas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011680"/>
            <a:ext cx="4023360" cy="4023360"/>
          </a:xfrm>
          <a:prstGeom prst="ellipse">
            <a:avLst/>
          </a:prstGeom>
          <a:solidFill>
            <a:srgbClr val="EDEDE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80160" y="3108960"/>
            <a:ext cx="2926080" cy="2926080"/>
          </a:xfrm>
          <a:prstGeom prst="ellipse">
            <a:avLst/>
          </a:prstGeom>
          <a:solidFill>
            <a:srgbClr val="BDBDB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0" y="4206240"/>
            <a:ext cx="1828800" cy="1828800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828800" y="21945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3291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48920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0" y="192024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  US$60M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0" y="242316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M de inversionistas × US$4k × 0.5% anual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0" y="333756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  US$6M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0" y="384048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Inversionistas autodirigidos + asesores independientes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0" y="475488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  US$200k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0" y="525780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~800 suscriptores y 15 asesores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MODELO DE NEGOCIO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Freemium + marca blanca para asesores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393192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US$15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0D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 mes: comité completo, señales y portafolios.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37304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7344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ASESOR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657344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US$300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4657344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 mes: marca blanca para asesores CNBV.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5968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446008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446008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Gratis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8446008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análisis cuantitativo de hasta 10 tickers.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TRACCIÓN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MVP en producción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</a:t>
            </a:r>
            <a:endParaRPr lang="en-US" sz="4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analistas de IA en el comité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4337304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34</a:t>
            </a:r>
            <a:endParaRPr lang="en-US" sz="4800" dirty="0"/>
          </a:p>
        </p:txBody>
      </p:sp>
      <p:sp>
        <p:nvSpPr>
          <p:cNvPr id="7" name="Text 5"/>
          <p:cNvSpPr txBox="1"/>
          <p:nvPr/>
        </p:nvSpPr>
        <p:spPr>
          <a:xfrm>
            <a:off x="4337304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archivos de pruebas automatizadas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125968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4800" dirty="0"/>
          </a:p>
        </p:txBody>
      </p:sp>
      <p:sp>
        <p:nvSpPr>
          <p:cNvPr id="9" name="Text 7"/>
          <p:cNvSpPr txBox="1"/>
          <p:nvPr/>
        </p:nvSpPr>
        <p:spPr>
          <a:xfrm>
            <a:off x="8125968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MVP web multiusuario en vivo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 idea validada técnicamente. Siguiente paso: registro CNBV y primeros suscriptores.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COMPETENCIA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Entre la terminal y el robo-advisor</a:t>
            </a:r>
            <a:endParaRPr lang="en-US" sz="3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9167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749040"/>
                <a:gridCol w="405079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Alternativa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Qué ofrece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Nuestra ventaja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Robo-advisors (Fiduz, Finamex)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Portafolios pasivos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Análisis activo explicable por acción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Terminales (Bloomberg, Koyfin)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Datos sin decisión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Comité que recomienda y dimensiona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Gurús y señales en redes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Opiniones sin evidencia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Backtests honestos y registro auditable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ChatGPT genérico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Respuestas sin datos verificados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Datos point-in-time y riesgo determinista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 COMERCIAL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Validar, registrar, escalar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Contenido auditado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Resultados públicos como marketing.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Demo → Pro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Embudo freemium.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Asesores CNBV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Licencia marca blanca B2B.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LOGRAMOS CON LA RONDA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Roadmap a 24 meses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11091672" cy="0"/>
          </a:xfrm>
          <a:prstGeom prst="line">
            <a:avLst/>
          </a:prstGeom>
          <a:noFill/>
          <a:ln w="3810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1–6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Validar y regularizar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Repositorio propio y diferenciación del upstream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Registro como asesor CNBV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Entrevistas de mercado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378708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8708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7–12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378708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Lanzamiento comercial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378708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Suscripción Pro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Primeros 3 asesores marca blanca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suscriptores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208776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08776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13–18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208776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Renta variable México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208776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Cobertura BMV/BIVA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Alianza con corretaje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450 suscriptores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038844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038844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19–24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9038844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Escala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038844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~700 suscriptores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asesores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Decidir Serie A o integración con Doble D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FINANCIEROS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Proyección financiera a 24 meses</a:t>
            </a:r>
            <a:endParaRPr lang="en-US" sz="3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783080"/>
          <a:ext cx="731520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8229600" y="18288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US$15k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8229600" y="2606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mensual al mes 24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329184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US$184k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0" y="4069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anualizado (ARR) al mes 24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0" y="47548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&gt; 24 m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0" y="55321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Punto de equilibrio mensual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OFERTA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La ronda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US$450,000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el 20% · 24 meses de operación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7033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PRE-MONEY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2743200" y="37033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US$1,800,000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POST-MONEY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44348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US$2,250,000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66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INSTRUMENTO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516636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SAFE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17830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USO DE FONDOS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22402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 de producto e ingeniería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0698480" y="22402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59.7%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949440" y="255117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49440" y="2551176"/>
            <a:ext cx="2781843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49440" y="289864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Ventas, marketing y customer success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0698480" y="28986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11.6%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949440" y="3209544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49440" y="3209544"/>
            <a:ext cx="541687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949440" y="355701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Contingencia (10%)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0698480" y="355701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9.1%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949440" y="3867912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49440" y="3867912"/>
            <a:ext cx="42394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949440" y="421538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Fundadores (dedicación al proyecto)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698480" y="421538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7.2%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949440" y="4526280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49440" y="4526280"/>
            <a:ext cx="337530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949440" y="487375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Legal, cumplimiento y herramientas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10698480" y="48737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6.5%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949440" y="5184648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949440" y="5184648"/>
            <a:ext cx="304972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949440" y="55321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Infraestructura y cómputo de IA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10698480" y="55321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5.9%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949440" y="584301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949440" y="5843016"/>
            <a:ext cx="27345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Un equipo que ya opera 9 productos de IA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RH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Rafael Herrera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/ CFO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Estrategia, finanzas y relación con inversionistas y clientes corporativos.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36999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57039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57039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VD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4657039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Vladimir Díaz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657039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657039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Arquitectura, IA y operación de los productos de Menteia en producción.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25358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445398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445398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FD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8445398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Francisco D'Angelo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8445398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 Legal y Cumplimiento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445398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Estructura corporativa, cumplimiento regulatorio y protección de datos.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64592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Invierte en Menteia Hedge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92608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 de inversión honesta y explicable. Buscamos socios para llevarla al mercado.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48056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Rafael Herrera · CEO / CFO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Vladimir Díaz · CTO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hedge.menteia.com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 Blac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Menteia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Menteia Hedge · Ronda semilla</dc:title>
  <dc:subject>PptxGenJS Presentation</dc:subject>
  <dc:creator>Menteia</dc:creator>
  <cp:lastModifiedBy>Menteia</cp:lastModifiedBy>
  <cp:revision>1</cp:revision>
  <dcterms:created xsi:type="dcterms:W3CDTF">2026-10-28T04:38:44Z</dcterms:created>
  <dcterms:modified xsi:type="dcterms:W3CDTF">2026-10-28T04:38:44Z</dcterms:modified>
</cp:coreProperties>
</file>