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7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charts/_rels/chart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Ingresos</c:v>
                </c:pt>
              </c:strCache>
            </c:strRef>
          </c:tx>
          <c:spPr>
            <a:solidFill>
              <a:srgbClr val="11111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T5</c:v>
                  </c:pt>
                  <c:pt idx="5">
                    <c:v>T6</c:v>
                  </c:pt>
                  <c:pt idx="6">
                    <c:v>T7</c:v>
                  </c:pt>
                  <c:pt idx="7">
                    <c:v>T8</c:v>
                  </c:pt>
                </c:lvl>
              </c:multiLvlStrCache>
            </c:multiLvl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590</c:v>
                </c:pt>
                <c:pt idx="1">
                  <c:v>4950</c:v>
                </c:pt>
                <c:pt idx="2">
                  <c:v>9720</c:v>
                </c:pt>
                <c:pt idx="3">
                  <c:v>14490</c:v>
                </c:pt>
                <c:pt idx="4">
                  <c:v>19260</c:v>
                </c:pt>
                <c:pt idx="5">
                  <c:v>24030</c:v>
                </c:pt>
                <c:pt idx="6">
                  <c:v>28800</c:v>
                </c:pt>
                <c:pt idx="7">
                  <c:v>33570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Gastos</c:v>
                </c:pt>
              </c:strCache>
            </c:strRef>
          </c:tx>
          <c:spPr>
            <a:solidFill>
              <a:srgbClr val="BDBDB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T5</c:v>
                  </c:pt>
                  <c:pt idx="5">
                    <c:v>T6</c:v>
                  </c:pt>
                  <c:pt idx="6">
                    <c:v>T7</c:v>
                  </c:pt>
                  <c:pt idx="7">
                    <c:v>T8</c:v>
                  </c:pt>
                </c:lvl>
              </c:multiLvlStrCache>
            </c:multiLvl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22266</c:v>
                </c:pt>
                <c:pt idx="1">
                  <c:v>28212</c:v>
                </c:pt>
                <c:pt idx="2">
                  <c:v>30874</c:v>
                </c:pt>
                <c:pt idx="3">
                  <c:v>32259</c:v>
                </c:pt>
                <c:pt idx="4">
                  <c:v>32367</c:v>
                </c:pt>
                <c:pt idx="5">
                  <c:v>32475</c:v>
                </c:pt>
                <c:pt idx="6">
                  <c:v>32583</c:v>
                </c:pt>
                <c:pt idx="7">
                  <c:v>32691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11111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numFmt formatCode="&quot;$&quot;#,##0,&quot;k&quot;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200">
              <a:solidFill>
                <a:srgbClr val="111111"/>
              </a:solidFill>
              <a:latin typeface="Arial"/>
              <a:cs typeface="Arial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Sommelier IA: Sommelier de voz con IA y concierge por WhatsApp que recomienda maridajes, cotiza, reserva y da seguimiento a cada cliente de restaurantes, chefs, vinícolas y vinaterías.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AR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SOMMELIER IA  ·  MENTEIA  ·  CONFIDENCIAL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CURO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SOMMELIER IA  ·  MENTEIA  ·  CONFIDENCIAL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RONDA SEMILLA · OCTUBRE 2026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737360"/>
            <a:ext cx="10972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Sommelier IA</a:t>
            </a:r>
            <a:endParaRPr lang="en-US" sz="6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291840"/>
            <a:ext cx="9601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sommelier que nunca descansa.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5120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sergiocamacho.pro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686800" y="512064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by MENTEIA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PROBLEMA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Nadie contesta, nadie recomienda, nadie recuerda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WhatsApp sin contestar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Reservas y eventos perdidos fuera de horario.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7304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1624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162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611624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Sommelier escaso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611624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mayoría no puede ofrecer recomendación experta.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25968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00288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40028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400288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Clientes olvidados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400288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Preferencias en chats sueltos, sin recompra.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SOLUCIÓN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Un sommelier y concierge de IA, 24/7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971800"/>
            <a:ext cx="24300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Sommelier de voz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749040"/>
            <a:ext cx="24300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Marida cualquier platillo conversando.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390138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39013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3390138" y="2971800"/>
            <a:ext cx="24300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Concierge WhatsApp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3390138" y="3749040"/>
            <a:ext cx="24300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Cotiza, reserva y cura experiencias.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231636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231636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231636" y="2971800"/>
            <a:ext cx="24300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CRM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6231636" y="3749040"/>
            <a:ext cx="24300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Preferencias y ocasiones de cada cliente.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73134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907313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04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9073134" y="2971800"/>
            <a:ext cx="24300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Recompra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9073134" y="3749040"/>
            <a:ext cx="24300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Seguimiento automático y campañas.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QUÉ GANAMOS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Experiencia de lujo, conocimiento de vino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1031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Voz premium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5176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Tono curado por marca, no un chatbot.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231636" y="182880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551676" y="21031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Experto en maridaje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6551676" y="265176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vino es el producto, no un extra.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406908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68680" y="434340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Cero formularios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868680" y="489204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conversación convierte.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231636" y="406908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51676" y="434340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Plantilla en días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6551676" y="489204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Sitio + agentes + CRM por negocio.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MERCADO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515 mil negocios de alimentos y bebidas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2011680"/>
            <a:ext cx="4023360" cy="4023360"/>
          </a:xfrm>
          <a:prstGeom prst="ellipse">
            <a:avLst/>
          </a:prstGeom>
          <a:solidFill>
            <a:srgbClr val="EDEDE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280160" y="3108960"/>
            <a:ext cx="2926080" cy="2926080"/>
          </a:xfrm>
          <a:prstGeom prst="ellipse">
            <a:avLst/>
          </a:prstGeom>
          <a:solidFill>
            <a:srgbClr val="BDBDB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828800" y="4206240"/>
            <a:ext cx="1828800" cy="1828800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828800" y="219456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TAM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329184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SAM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48920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SOM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5486400" y="192024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TAM  US$7.5M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5486400" y="242316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mil negocios con carta de vinos × US$300/año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0" y="333756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SAM  US$1.2M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0" y="384048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mil negocios de alto perfil × US$400/año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0" y="475488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SOM  US$130k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0" y="525780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~45 negocios con ticket de US$3k/año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MODELO DE NEGOCIO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Setup + suscripción + vino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3931920"/>
          </a:xfrm>
          <a:prstGeom prst="rect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B0B0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SOMMELIER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US$300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D0D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 mes: voz, WhatsApp y CRM.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337304" y="1920240"/>
            <a:ext cx="3514344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57344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CONCIERGE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4657344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US$150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4657344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 mes: agente de WhatsApp.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125968" y="1920240"/>
            <a:ext cx="3514344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446008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VINO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446008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3–5%</a:t>
            </a:r>
            <a:endParaRPr lang="en-US" sz="2800" dirty="0"/>
          </a:p>
        </p:txBody>
      </p:sp>
      <p:sp>
        <p:nvSpPr>
          <p:cNvPr id="15" name="Text 13"/>
          <p:cNvSpPr txBox="1"/>
          <p:nvPr/>
        </p:nvSpPr>
        <p:spPr>
          <a:xfrm>
            <a:off x="8446008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comisión por venta atribuida.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TRACCIÓN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Caso vitrina en producción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011680"/>
            <a:ext cx="35143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</a:t>
            </a:r>
            <a:endParaRPr lang="en-US" sz="4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200400"/>
            <a:ext cx="34229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cliente vitrina: Chef Sergio Camacho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4337304" y="2011680"/>
            <a:ext cx="35143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</a:t>
            </a:r>
            <a:endParaRPr lang="en-US" sz="4800" dirty="0"/>
          </a:p>
        </p:txBody>
      </p:sp>
      <p:sp>
        <p:nvSpPr>
          <p:cNvPr id="7" name="Text 5"/>
          <p:cNvSpPr txBox="1"/>
          <p:nvPr/>
        </p:nvSpPr>
        <p:spPr>
          <a:xfrm>
            <a:off x="4337304" y="3200400"/>
            <a:ext cx="34229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agentes: sommelier de voz y concierge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125968" y="2011680"/>
            <a:ext cx="35143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+200</a:t>
            </a:r>
            <a:endParaRPr lang="en-US" sz="4800" dirty="0"/>
          </a:p>
        </p:txBody>
      </p:sp>
      <p:sp>
        <p:nvSpPr>
          <p:cNvPr id="9" name="Text 7"/>
          <p:cNvSpPr txBox="1"/>
          <p:nvPr/>
        </p:nvSpPr>
        <p:spPr>
          <a:xfrm>
            <a:off x="8125968" y="3200400"/>
            <a:ext cx="34229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eventos del cliente vitrina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1206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sergiocamacho.pro: sitio premium con sommelier de voz y concierge de WhatsApp en vivo.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COMPETENCIA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Más que reservas, más que un chatbot</a:t>
            </a:r>
            <a:endParaRPr lang="en-US" sz="3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28800"/>
          <a:ext cx="11091672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3749040"/>
                <a:gridCol w="4050792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Alternativa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Qué ofrece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Nuestra ventaja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Plataformas de reservas (OpenTable)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Reservas en mesa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Recomienda, cotiza eventos y vende vino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Chatbots de WhatsApp genéricos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Respuestas por menú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Voz natural y conocimiento de maridaje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Sommelier humano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Experiencia premium, costo alto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Disponible 24/7 a una fracción del costo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CRM restaurantero (Fudo, Toteat)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Punto de venta y operación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Relación y recompra conversacional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ESTRATEGIA COMERCIAL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Del caso vitrina a 45 negocios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Caso vitrina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Chef Sergio Camacho como demo viva.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7304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1624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162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611624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Directo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611624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Chefs, restaurantes y vinícolas.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25968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00288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40028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400288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Distribuidoras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400288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Alianzas de vino y vendimias.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QUÉ LOGRAMOS CON LA RONDA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Roadmap a 24 meses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11091672" cy="0"/>
          </a:xfrm>
          <a:prstGeom prst="line">
            <a:avLst/>
          </a:prstGeom>
          <a:noFill/>
          <a:ln w="38100">
            <a:solidFill>
              <a:srgbClr val="11111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MESES 1–6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Plantilla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Producto multi-cliente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Métricas del caso vitrina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negocios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378708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378708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MESES 7–12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3378708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Vino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3378708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Catálogo y venta de vino por WhatsApp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Alianza con una distribuidora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negocios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6208776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208776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MESES 13–18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6208776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Enoturismo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208776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Vinícolas del Valle de Guadalupe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Campañas de recompra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negocios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9038844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038844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MESES 19–24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9038844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Escala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9038844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~45 negocios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Versión en inglés para destinos turísticos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Evaluar integración a plataforma Menteia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FINANCIEROS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Proyección financiera a 24 meses</a:t>
            </a:r>
            <a:endParaRPr lang="en-US" sz="3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783080"/>
          <a:ext cx="7315200" cy="4343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8229600" y="182880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US$12k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8229600" y="260604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Ingreso mensual al mes 24</a:t>
            </a:r>
            <a:endParaRPr lang="en-US" sz="1250" dirty="0"/>
          </a:p>
        </p:txBody>
      </p:sp>
      <p:sp>
        <p:nvSpPr>
          <p:cNvPr id="7" name="Text 4"/>
          <p:cNvSpPr txBox="1"/>
          <p:nvPr/>
        </p:nvSpPr>
        <p:spPr>
          <a:xfrm>
            <a:off x="8229600" y="329184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US$141k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8229600" y="40690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Ingreso anualizado (ARR) al mes 24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8229600" y="475488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Mes 23</a:t>
            </a:r>
            <a:endParaRPr lang="en-US" sz="3000" dirty="0"/>
          </a:p>
        </p:txBody>
      </p:sp>
      <p:sp>
        <p:nvSpPr>
          <p:cNvPr id="10" name="Text 7"/>
          <p:cNvSpPr txBox="1"/>
          <p:nvPr/>
        </p:nvSpPr>
        <p:spPr>
          <a:xfrm>
            <a:off x="8229600" y="553212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Punto de equilibrio mensual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OFERTA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La ronda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737360"/>
            <a:ext cx="5943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US$275,000</a:t>
            </a:r>
            <a:endParaRPr lang="en-US" sz="5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834640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el 20% · 24 meses de operación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70332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PRE-MONEY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2743200" y="370332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US$1,100,000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43484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POST-MONEY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2743200" y="443484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US$1,375,000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16636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INSTRUMENTO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2743200" y="516636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SAFE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178308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USO DE FONDOS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6949440" y="224028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Ventas, marketing y customer success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0698480" y="22402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37.4%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949440" y="2551176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949440" y="2551176"/>
            <a:ext cx="1745112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49440" y="2898648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Equipo de producto e ingeniería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0698480" y="28986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32.7%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949440" y="3209544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949440" y="3209544"/>
            <a:ext cx="1523192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949440" y="3557016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Fundadores (dedicación al proyecto)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10698480" y="355701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10.2%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949440" y="3867912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949440" y="3867912"/>
            <a:ext cx="475236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949440" y="4215384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Contingencia (10%)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10698480" y="4215384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9.1%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949440" y="4526280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949440" y="4526280"/>
            <a:ext cx="423949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949440" y="4873752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Legal, cumplimiento y herramientas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10698480" y="48737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5.8%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949440" y="5184648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949440" y="5184648"/>
            <a:ext cx="271354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6949440" y="55321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Infraestructura y cómputo de IA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10698480" y="55321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4.8%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6949440" y="5843016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949440" y="5843016"/>
            <a:ext cx="224597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EQUIPO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Un equipo que ya opera 8 productos de IA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68680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RH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Rafael Herrera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CEO / CFO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Estrategia, finanzas y relación con inversionistas y clientes corporativos.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336999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657039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657039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VD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4657039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Vladimir Díaz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4657039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CTO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4657039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Arquitectura, IA y operación de los productos de Menteia en producción.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125358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445398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445398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FD</a:t>
            </a:r>
            <a:endParaRPr lang="en-US" sz="2400" dirty="0"/>
          </a:p>
        </p:txBody>
      </p:sp>
      <p:sp>
        <p:nvSpPr>
          <p:cNvPr id="19" name="Text 17"/>
          <p:cNvSpPr txBox="1"/>
          <p:nvPr/>
        </p:nvSpPr>
        <p:spPr>
          <a:xfrm>
            <a:off x="8445398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Francisco D'Angelo</a:t>
            </a:r>
            <a:endParaRPr lang="en-US" sz="1700" dirty="0"/>
          </a:p>
        </p:txBody>
      </p:sp>
      <p:sp>
        <p:nvSpPr>
          <p:cNvPr id="20" name="Text 18"/>
          <p:cNvSpPr txBox="1"/>
          <p:nvPr/>
        </p:nvSpPr>
        <p:spPr>
          <a:xfrm>
            <a:off x="8445398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Director Legal y Cumplimiento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8445398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Estructura corporativa, cumplimiento regulatorio y protección de datos.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645920"/>
            <a:ext cx="10972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Invierte en Sommelier IA</a:t>
            </a:r>
            <a:endParaRPr lang="en-US" sz="4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926080"/>
            <a:ext cx="9601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hospitalidad de lujo merece IA con buen gusto.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480560"/>
            <a:ext cx="7315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Rafael Herrera · CEO / CFO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Vladimir Díaz · CTO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menteia.com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 Black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Menteia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Sommelier IA · Ronda semilla</dc:title>
  <dc:subject>PptxGenJS Presentation</dc:subject>
  <dc:creator>Menteia</dc:creator>
  <cp:lastModifiedBy>Menteia</cp:lastModifiedBy>
  <cp:revision>1</cp:revision>
  <dcterms:created xsi:type="dcterms:W3CDTF">2026-10-27T03:33:15Z</dcterms:created>
  <dcterms:modified xsi:type="dcterms:W3CDTF">2026-10-27T03:33:15Z</dcterms:modified>
</cp:coreProperties>
</file>