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charts/chart11.xml" ContentType="application/vnd.openxmlformats-officedocument.drawingml.chart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charts/_rels/chart1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Revenue</c:v>
                </c:pt>
              </c:strCache>
            </c:strRef>
          </c:tx>
          <c:spPr>
            <a:solidFill>
              <a:srgbClr val="111111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Sheet1!$A$2:$A$9</c:f>
              <c:multiLvlStrCache>
                <c:ptCount val="8"/>
                <c:lvl>
                  <c:pt idx="0">
                    <c:v>Q1</c:v>
                  </c:pt>
                  <c:pt idx="1">
                    <c:v>Q2</c:v>
                  </c:pt>
                  <c:pt idx="2">
                    <c:v>Q3</c:v>
                  </c:pt>
                  <c:pt idx="3">
                    <c:v>Q4</c:v>
                  </c:pt>
                  <c:pt idx="4">
                    <c:v>Q5</c:v>
                  </c:pt>
                  <c:pt idx="5">
                    <c:v>Q6</c:v>
                  </c:pt>
                  <c:pt idx="6">
                    <c:v>Q7</c:v>
                  </c:pt>
                  <c:pt idx="7">
                    <c:v>Q8</c:v>
                  </c:pt>
                </c:lvl>
              </c:multiLvlStrCache>
            </c:multiLvl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24874</c:v>
                </c:pt>
                <c:pt idx="1">
                  <c:v>72692</c:v>
                </c:pt>
                <c:pt idx="2">
                  <c:v>131478</c:v>
                </c:pt>
                <c:pt idx="3">
                  <c:v>225992</c:v>
                </c:pt>
                <c:pt idx="4">
                  <c:v>314250</c:v>
                </c:pt>
                <c:pt idx="5">
                  <c:v>443484</c:v>
                </c:pt>
                <c:pt idx="6">
                  <c:v>583346</c:v>
                </c:pt>
                <c:pt idx="7">
                  <c:v>784833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Expenses</c:v>
                </c:pt>
              </c:strCache>
            </c:strRef>
          </c:tx>
          <c:spPr>
            <a:solidFill>
              <a:srgbClr val="BDBDBD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Sheet1!$A$2:$A$9</c:f>
              <c:multiLvlStrCache>
                <c:ptCount val="8"/>
                <c:lvl>
                  <c:pt idx="0">
                    <c:v>Q1</c:v>
                  </c:pt>
                  <c:pt idx="1">
                    <c:v>Q2</c:v>
                  </c:pt>
                  <c:pt idx="2">
                    <c:v>Q3</c:v>
                  </c:pt>
                  <c:pt idx="3">
                    <c:v>Q4</c:v>
                  </c:pt>
                  <c:pt idx="4">
                    <c:v>Q5</c:v>
                  </c:pt>
                  <c:pt idx="5">
                    <c:v>Q6</c:v>
                  </c:pt>
                  <c:pt idx="6">
                    <c:v>Q7</c:v>
                  </c:pt>
                  <c:pt idx="7">
                    <c:v>Q8</c:v>
                  </c:pt>
                </c:lvl>
              </c:multiLvlStrCache>
            </c:multiLvl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396016</c:v>
                </c:pt>
                <c:pt idx="1">
                  <c:v>483212</c:v>
                </c:pt>
                <c:pt idx="2">
                  <c:v>559047</c:v>
                </c:pt>
                <c:pt idx="3">
                  <c:v>576315</c:v>
                </c:pt>
                <c:pt idx="4">
                  <c:v>582883</c:v>
                </c:pt>
                <c:pt idx="5">
                  <c:v>585109</c:v>
                </c:pt>
                <c:pt idx="6">
                  <c:v>587335</c:v>
                </c:pt>
                <c:pt idx="7">
                  <c:v>589562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6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111111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DDDDDD"/>
              </a:solidFill>
              <a:prstDash val="solid"/>
              <a:round/>
            </a:ln>
          </c:spPr>
        </c:majorGridlines>
        <c:numFmt formatCode="&quot;$&quot;#,##0,&quot;k&quot;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6B6B6B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txPr>
        <a:bodyPr/>
        <a:lstStyle/>
        <a:p>
          <a:pPr>
            <a:defRPr sz="1200">
              <a:solidFill>
                <a:srgbClr val="111111"/>
              </a:solidFill>
              <a:latin typeface="Arial"/>
              <a:cs typeface="Arial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ARO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MENTEIA  ·  HOLDING  ·  CONFIDENTIAL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SCURO">
    <p:bg>
      <p:bgPr>
        <a:solidFill>
          <a:srgbClr val="11111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MENTEIA  ·  HOLDING  ·  CONFIDENTIAL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A9A9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g"/><Relationship Id="rId2" Type="http://schemas.openxmlformats.org/officeDocument/2006/relationships/image" Target="../media/image-3-2.jpg"/><Relationship Id="rId3" Type="http://schemas.openxmlformats.org/officeDocument/2006/relationships/image" Target="../media/image-3-3.jpg"/><Relationship Id="rId4" Type="http://schemas.openxmlformats.org/officeDocument/2006/relationships/image" Target="../media/image-3-4.jpg"/><Relationship Id="rId5" Type="http://schemas.openxmlformats.org/officeDocument/2006/relationships/image" Target="../media/image-3-5.jpg"/><Relationship Id="rId6" Type="http://schemas.openxmlformats.org/officeDocument/2006/relationships/image" Target="../media/image-3-6.jpg"/><Relationship Id="rId7" Type="http://schemas.openxmlformats.org/officeDocument/2006/relationships/image" Target="../media/image-3-7.jpg"/><Relationship Id="rId8" Type="http://schemas.openxmlformats.org/officeDocument/2006/relationships/image" Target="../media/image-3-8.jpg"/><Relationship Id="rId9" Type="http://schemas.openxmlformats.org/officeDocument/2006/relationships/image" Target="../media/image-3-9.jpg"/><Relationship Id="rId10" Type="http://schemas.openxmlformats.org/officeDocument/2006/relationships/image" Target="../media/image-3-10.jpg"/><Relationship Id="rId11" Type="http://schemas.openxmlformats.org/officeDocument/2006/relationships/image" Target="../media/image-3-11.jpg"/><Relationship Id="rId12" Type="http://schemas.openxmlformats.org/officeDocument/2006/relationships/slideLayout" Target="../slideLayouts/slideLayout2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1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486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SEED ROUND · OCTOBER 2026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737360"/>
            <a:ext cx="109728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MENTEIA</a:t>
            </a:r>
            <a:endParaRPr lang="en-US" sz="8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338328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applied AI products. One platform. One team.</a:t>
            </a:r>
            <a:endParaRPr lang="en-US" sz="2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51206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menteia.com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A9A9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OPPORTUNITY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AI can now do expert work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3514344" cy="40233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22960" y="2194560"/>
            <a:ext cx="548640" cy="54864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01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2880360"/>
            <a:ext cx="29657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Specialized work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3611880"/>
            <a:ext cx="296570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Serving, verifying, quoting, guiding: tasks that used to need experts.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337304" y="1920240"/>
            <a:ext cx="3514344" cy="40233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611624" y="2194560"/>
            <a:ext cx="548640" cy="54864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611624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02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4611624" y="2880360"/>
            <a:ext cx="29657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Companies without an AI team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4611624" y="3611880"/>
            <a:ext cx="296570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Mid-sized companies in Mexico cannot build it on their own.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8125968" y="1920240"/>
            <a:ext cx="3514344" cy="40233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400288" y="2194560"/>
            <a:ext cx="548640" cy="54864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400288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03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8400288" y="2880360"/>
            <a:ext cx="29657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One platform, many industries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8400288" y="3611880"/>
            <a:ext cx="296570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build once and package by vertical.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WE BUILD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Portfolio: 11 products in 7 industries</a:t>
            </a:r>
            <a:endParaRPr lang="en-US" sz="3200" dirty="0"/>
          </a:p>
        </p:txBody>
      </p:sp>
      <p:pic>
        <p:nvPicPr>
          <p:cNvPr id="4" name="Image 0" descr="C:\vlad\vladicoean\rondas\_build\assets\productos\doble-d\01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691640"/>
            <a:ext cx="1696212" cy="106013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861501"/>
            <a:ext cx="169621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Doble D</a:t>
            </a:r>
            <a:endParaRPr lang="en-US" sz="115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3181541"/>
            <a:ext cx="16962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50" b="1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Pilot · ~60 users</a:t>
            </a:r>
            <a:endParaRPr lang="en-US" sz="950" dirty="0"/>
          </a:p>
        </p:txBody>
      </p:sp>
      <p:pic>
        <p:nvPicPr>
          <p:cNvPr id="7" name="Image 1" descr="C:\vlad\vladicoean\rondas\_build\assets\productos\savant-telco\01.jp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7732" y="1691640"/>
            <a:ext cx="1696212" cy="1060133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2427732" y="2861501"/>
            <a:ext cx="169621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SAVANT AI</a:t>
            </a:r>
            <a:endParaRPr lang="en-US" sz="1150" dirty="0"/>
          </a:p>
        </p:txBody>
      </p:sp>
      <p:sp>
        <p:nvSpPr>
          <p:cNvPr id="9" name="Text 5"/>
          <p:cNvSpPr txBox="1"/>
          <p:nvPr/>
        </p:nvSpPr>
        <p:spPr>
          <a:xfrm>
            <a:off x="2427732" y="3181541"/>
            <a:ext cx="16962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50" b="1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Production · revenue</a:t>
            </a:r>
            <a:endParaRPr lang="en-US" sz="950" dirty="0"/>
          </a:p>
        </p:txBody>
      </p:sp>
      <p:pic>
        <p:nvPicPr>
          <p:cNvPr id="10" name="Image 2" descr="C:\vlad\vladicoean\rondas\_build\assets\productos\kyc\01.jp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6824" y="1691640"/>
            <a:ext cx="1696212" cy="1060133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4306824" y="2861501"/>
            <a:ext cx="169621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Menteia KYC</a:t>
            </a:r>
            <a:endParaRPr lang="en-US" sz="1150" dirty="0"/>
          </a:p>
        </p:txBody>
      </p:sp>
      <p:sp>
        <p:nvSpPr>
          <p:cNvPr id="12" name="Text 7"/>
          <p:cNvSpPr txBox="1"/>
          <p:nvPr/>
        </p:nvSpPr>
        <p:spPr>
          <a:xfrm>
            <a:off x="4306824" y="3181541"/>
            <a:ext cx="16962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50" b="1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Production · revenue</a:t>
            </a:r>
            <a:endParaRPr lang="en-US" sz="950" dirty="0"/>
          </a:p>
        </p:txBody>
      </p:sp>
      <p:pic>
        <p:nvPicPr>
          <p:cNvPr id="13" name="Image 3" descr="C:\vlad\vladicoean\rondas\_build\assets\productos\vamo-autos\01.jp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5916" y="1691640"/>
            <a:ext cx="1696212" cy="1060133"/>
          </a:xfrm>
          <a:prstGeom prst="rect">
            <a:avLst/>
          </a:prstGeom>
        </p:spPr>
      </p:pic>
      <p:sp>
        <p:nvSpPr>
          <p:cNvPr id="14" name="Text 8"/>
          <p:cNvSpPr txBox="1"/>
          <p:nvPr/>
        </p:nvSpPr>
        <p:spPr>
          <a:xfrm>
            <a:off x="6185916" y="2861501"/>
            <a:ext cx="169621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Vamo</a:t>
            </a:r>
            <a:endParaRPr lang="en-US" sz="1150" dirty="0"/>
          </a:p>
        </p:txBody>
      </p:sp>
      <p:sp>
        <p:nvSpPr>
          <p:cNvPr id="15" name="Text 9"/>
          <p:cNvSpPr txBox="1"/>
          <p:nvPr/>
        </p:nvSpPr>
        <p:spPr>
          <a:xfrm>
            <a:off x="6185916" y="3181541"/>
            <a:ext cx="16962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50" b="1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Ford / Lincoln pilot</a:t>
            </a:r>
            <a:endParaRPr lang="en-US" sz="950" dirty="0"/>
          </a:p>
        </p:txBody>
      </p:sp>
      <p:pic>
        <p:nvPicPr>
          <p:cNvPr id="16" name="Image 4" descr="C:\vlad\vladicoean\rondas\_build\assets\productos\hedge-asesor\01.jp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65008" y="1691640"/>
            <a:ext cx="1696212" cy="1060133"/>
          </a:xfrm>
          <a:prstGeom prst="rect">
            <a:avLst/>
          </a:prstGeom>
        </p:spPr>
      </p:pic>
      <p:sp>
        <p:nvSpPr>
          <p:cNvPr id="17" name="Text 10"/>
          <p:cNvSpPr txBox="1"/>
          <p:nvPr/>
        </p:nvSpPr>
        <p:spPr>
          <a:xfrm>
            <a:off x="8065008" y="2861501"/>
            <a:ext cx="169621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Menteia Hedge</a:t>
            </a:r>
            <a:endParaRPr lang="en-US" sz="1150" dirty="0"/>
          </a:p>
        </p:txBody>
      </p:sp>
      <p:sp>
        <p:nvSpPr>
          <p:cNvPr id="18" name="Text 11"/>
          <p:cNvSpPr txBox="1"/>
          <p:nvPr/>
        </p:nvSpPr>
        <p:spPr>
          <a:xfrm>
            <a:off x="8065008" y="3181541"/>
            <a:ext cx="16962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50" b="1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MVP</a:t>
            </a:r>
            <a:endParaRPr lang="en-US" sz="950" dirty="0"/>
          </a:p>
        </p:txBody>
      </p:sp>
      <p:pic>
        <p:nvPicPr>
          <p:cNvPr id="19" name="Image 5" descr="C:\vlad\vladicoean\rondas\_build\assets\productos\vitae-seguros\01.jp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44100" y="1691640"/>
            <a:ext cx="1696212" cy="1060133"/>
          </a:xfrm>
          <a:prstGeom prst="rect">
            <a:avLst/>
          </a:prstGeom>
        </p:spPr>
      </p:pic>
      <p:sp>
        <p:nvSpPr>
          <p:cNvPr id="20" name="Text 12"/>
          <p:cNvSpPr txBox="1"/>
          <p:nvPr/>
        </p:nvSpPr>
        <p:spPr>
          <a:xfrm>
            <a:off x="9944100" y="2861501"/>
            <a:ext cx="169621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Seguro Sin Vueltas</a:t>
            </a:r>
            <a:endParaRPr lang="en-US" sz="1150" dirty="0"/>
          </a:p>
        </p:txBody>
      </p:sp>
      <p:sp>
        <p:nvSpPr>
          <p:cNvPr id="21" name="Text 13"/>
          <p:cNvSpPr txBox="1"/>
          <p:nvPr/>
        </p:nvSpPr>
        <p:spPr>
          <a:xfrm>
            <a:off x="9944100" y="3181541"/>
            <a:ext cx="16962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50" b="1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Pilot in production</a:t>
            </a:r>
            <a:endParaRPr lang="en-US" sz="950" dirty="0"/>
          </a:p>
        </p:txBody>
      </p:sp>
      <p:pic>
        <p:nvPicPr>
          <p:cNvPr id="22" name="Image 6" descr="C:\vlad\vladicoean\rondas\_build\assets\productos\sommelier-ia\01.jp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8640" y="3840480"/>
            <a:ext cx="1696212" cy="1060133"/>
          </a:xfrm>
          <a:prstGeom prst="rect">
            <a:avLst/>
          </a:prstGeom>
        </p:spPr>
      </p:pic>
      <p:sp>
        <p:nvSpPr>
          <p:cNvPr id="23" name="Text 14"/>
          <p:cNvSpPr txBox="1"/>
          <p:nvPr/>
        </p:nvSpPr>
        <p:spPr>
          <a:xfrm>
            <a:off x="548640" y="5010341"/>
            <a:ext cx="169621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Sommelier IA</a:t>
            </a:r>
            <a:endParaRPr lang="en-US" sz="1150" dirty="0"/>
          </a:p>
        </p:txBody>
      </p:sp>
      <p:sp>
        <p:nvSpPr>
          <p:cNvPr id="24" name="Text 15"/>
          <p:cNvSpPr txBox="1"/>
          <p:nvPr/>
        </p:nvSpPr>
        <p:spPr>
          <a:xfrm>
            <a:off x="548640" y="5330381"/>
            <a:ext cx="16962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50" b="1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Showcase case</a:t>
            </a:r>
            <a:endParaRPr lang="en-US" sz="950" dirty="0"/>
          </a:p>
        </p:txBody>
      </p:sp>
      <p:pic>
        <p:nvPicPr>
          <p:cNvPr id="25" name="Image 7" descr="C:\vlad\vladicoean\rondas\_build\assets\productos\copiloto-aero\01.jp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27732" y="3840480"/>
            <a:ext cx="1696212" cy="1060133"/>
          </a:xfrm>
          <a:prstGeom prst="rect">
            <a:avLst/>
          </a:prstGeom>
        </p:spPr>
      </p:pic>
      <p:sp>
        <p:nvSpPr>
          <p:cNvPr id="26" name="Text 16"/>
          <p:cNvSpPr txBox="1"/>
          <p:nvPr/>
        </p:nvSpPr>
        <p:spPr>
          <a:xfrm>
            <a:off x="2427732" y="5010341"/>
            <a:ext cx="169621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Copiloto Aero</a:t>
            </a:r>
            <a:endParaRPr lang="en-US" sz="1150" dirty="0"/>
          </a:p>
        </p:txBody>
      </p:sp>
      <p:sp>
        <p:nvSpPr>
          <p:cNvPr id="27" name="Text 17"/>
          <p:cNvSpPr txBox="1"/>
          <p:nvPr/>
        </p:nvSpPr>
        <p:spPr>
          <a:xfrm>
            <a:off x="2427732" y="5330381"/>
            <a:ext cx="16962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50" b="1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Production · INDUMET</a:t>
            </a:r>
            <a:endParaRPr lang="en-US" sz="950" dirty="0"/>
          </a:p>
        </p:txBody>
      </p:sp>
      <p:pic>
        <p:nvPicPr>
          <p:cNvPr id="28" name="Image 8" descr="C:\vlad\vladicoean\rondas\_build\assets\productos\planetech-aero-express\01.jp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06824" y="3840480"/>
            <a:ext cx="1696212" cy="1060133"/>
          </a:xfrm>
          <a:prstGeom prst="rect">
            <a:avLst/>
          </a:prstGeom>
        </p:spPr>
      </p:pic>
      <p:sp>
        <p:nvSpPr>
          <p:cNvPr id="29" name="Text 18"/>
          <p:cNvSpPr txBox="1"/>
          <p:nvPr/>
        </p:nvSpPr>
        <p:spPr>
          <a:xfrm>
            <a:off x="4306824" y="5010341"/>
            <a:ext cx="169621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PlaneTech Air Express</a:t>
            </a:r>
            <a:endParaRPr lang="en-US" sz="1150" dirty="0"/>
          </a:p>
        </p:txBody>
      </p:sp>
      <p:sp>
        <p:nvSpPr>
          <p:cNvPr id="30" name="Text 19"/>
          <p:cNvSpPr txBox="1"/>
          <p:nvPr/>
        </p:nvSpPr>
        <p:spPr>
          <a:xfrm>
            <a:off x="4306824" y="5330381"/>
            <a:ext cx="16962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50" b="1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Operating · ALE customer</a:t>
            </a:r>
            <a:endParaRPr lang="en-US" sz="950" dirty="0"/>
          </a:p>
        </p:txBody>
      </p:sp>
      <p:pic>
        <p:nvPicPr>
          <p:cNvPr id="31" name="Image 9" descr="C:\vlad\vladicoean\rondas\_build\assets\productos\sinhumanos\01.jp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85916" y="3840480"/>
            <a:ext cx="1696212" cy="1060133"/>
          </a:xfrm>
          <a:prstGeom prst="rect">
            <a:avLst/>
          </a:prstGeom>
        </p:spPr>
      </p:pic>
      <p:sp>
        <p:nvSpPr>
          <p:cNvPr id="32" name="Text 20"/>
          <p:cNvSpPr txBox="1"/>
          <p:nvPr/>
        </p:nvSpPr>
        <p:spPr>
          <a:xfrm>
            <a:off x="6185916" y="5010341"/>
            <a:ext cx="169621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SinHumanos</a:t>
            </a:r>
            <a:endParaRPr lang="en-US" sz="1150" dirty="0"/>
          </a:p>
        </p:txBody>
      </p:sp>
      <p:sp>
        <p:nvSpPr>
          <p:cNvPr id="33" name="Text 21"/>
          <p:cNvSpPr txBox="1"/>
          <p:nvPr/>
        </p:nvSpPr>
        <p:spPr>
          <a:xfrm>
            <a:off x="6185916" y="5330381"/>
            <a:ext cx="16962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50" b="1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Private beta · waitlist</a:t>
            </a:r>
            <a:endParaRPr lang="en-US" sz="950" dirty="0"/>
          </a:p>
        </p:txBody>
      </p:sp>
      <p:pic>
        <p:nvPicPr>
          <p:cNvPr id="34" name="Image 10" descr="C:\vlad\vladicoean\rondas\_build\assets\productos\rosetta-dms\01.jp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065008" y="3840480"/>
            <a:ext cx="1696212" cy="1060133"/>
          </a:xfrm>
          <a:prstGeom prst="rect">
            <a:avLst/>
          </a:prstGeom>
        </p:spPr>
      </p:pic>
      <p:sp>
        <p:nvSpPr>
          <p:cNvPr id="35" name="Text 22"/>
          <p:cNvSpPr txBox="1"/>
          <p:nvPr/>
        </p:nvSpPr>
        <p:spPr>
          <a:xfrm>
            <a:off x="8065008" y="5010341"/>
            <a:ext cx="169621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RosettaDMS</a:t>
            </a:r>
            <a:endParaRPr lang="en-US" sz="1150" dirty="0"/>
          </a:p>
        </p:txBody>
      </p:sp>
      <p:sp>
        <p:nvSpPr>
          <p:cNvPr id="36" name="Text 23"/>
          <p:cNvSpPr txBox="1"/>
          <p:nvPr/>
        </p:nvSpPr>
        <p:spPr>
          <a:xfrm>
            <a:off x="8065008" y="5330381"/>
            <a:ext cx="16962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50" b="1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Demo · seeking a pilot</a:t>
            </a:r>
            <a:endParaRPr lang="en-US" sz="9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TRACTION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Traction in under 6 months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011680"/>
            <a:ext cx="256717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40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10</a:t>
            </a:r>
            <a:endParaRPr lang="en-US" sz="4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3200400"/>
            <a:ext cx="247573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products launched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3390138" y="2011680"/>
            <a:ext cx="256717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40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4</a:t>
            </a:r>
            <a:endParaRPr lang="en-US" sz="4000" dirty="0"/>
          </a:p>
        </p:txBody>
      </p:sp>
      <p:sp>
        <p:nvSpPr>
          <p:cNvPr id="7" name="Text 5"/>
          <p:cNvSpPr txBox="1"/>
          <p:nvPr/>
        </p:nvSpPr>
        <p:spPr>
          <a:xfrm>
            <a:off x="3390138" y="3200400"/>
            <a:ext cx="247573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with customers in production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6231636" y="2011680"/>
            <a:ext cx="256717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40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US$3.2k</a:t>
            </a:r>
            <a:endParaRPr lang="en-US" sz="4000" dirty="0"/>
          </a:p>
        </p:txBody>
      </p:sp>
      <p:sp>
        <p:nvSpPr>
          <p:cNvPr id="9" name="Text 7"/>
          <p:cNvSpPr txBox="1"/>
          <p:nvPr/>
        </p:nvSpPr>
        <p:spPr>
          <a:xfrm>
            <a:off x="6231636" y="3200400"/>
            <a:ext cx="247573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recurring revenue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9073134" y="2011680"/>
            <a:ext cx="256717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40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~60</a:t>
            </a:r>
            <a:endParaRPr lang="en-US" sz="4000" dirty="0"/>
          </a:p>
        </p:txBody>
      </p:sp>
      <p:sp>
        <p:nvSpPr>
          <p:cNvPr id="11" name="Text 9"/>
          <p:cNvSpPr txBox="1"/>
          <p:nvPr/>
        </p:nvSpPr>
        <p:spPr>
          <a:xfrm>
            <a:off x="9073134" y="3200400"/>
            <a:ext cx="247573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users with real money (Doble D)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548640" y="502920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Customers and pilots: INXEL group (inXel, Jamachulel, XAP) · Ford and Lincoln · INDUMET · VITAE Asesores · Chef Sergio Camacho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A9A9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ADVANTAGE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One shared platform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828800"/>
            <a:ext cx="5408676" cy="19659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68680" y="2103120"/>
            <a:ext cx="4754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Identity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868680" y="265176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Proprietary KYC engine: INE, RENAPO, biometrics.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231636" y="1828800"/>
            <a:ext cx="5408676" cy="19659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551676" y="2103120"/>
            <a:ext cx="4754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Conversational agents</a:t>
            </a:r>
            <a:endParaRPr lang="en-US" sz="1700" dirty="0"/>
          </a:p>
        </p:txBody>
      </p:sp>
      <p:sp>
        <p:nvSpPr>
          <p:cNvPr id="9" name="Text 7"/>
          <p:cNvSpPr txBox="1"/>
          <p:nvPr/>
        </p:nvSpPr>
        <p:spPr>
          <a:xfrm>
            <a:off x="6551676" y="265176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WhatsApp, voice and email with human handoff.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48640" y="4069080"/>
            <a:ext cx="5408676" cy="19659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868680" y="4343400"/>
            <a:ext cx="4754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Guardrails</a:t>
            </a:r>
            <a:endParaRPr lang="en-US" sz="1700" dirty="0"/>
          </a:p>
        </p:txBody>
      </p:sp>
      <p:sp>
        <p:nvSpPr>
          <p:cNvPr id="12" name="Text 10"/>
          <p:cNvSpPr txBox="1"/>
          <p:nvPr/>
        </p:nvSpPr>
        <p:spPr>
          <a:xfrm>
            <a:off x="868680" y="489204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Zero figures from the LLM; a human at every gate.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6231636" y="4069080"/>
            <a:ext cx="5408676" cy="19659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551676" y="4343400"/>
            <a:ext cx="4754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Operations</a:t>
            </a:r>
            <a:endParaRPr lang="en-US" sz="1700" dirty="0"/>
          </a:p>
        </p:txBody>
      </p:sp>
      <p:sp>
        <p:nvSpPr>
          <p:cNvPr id="15" name="Text 13"/>
          <p:cNvSpPr txBox="1"/>
          <p:nvPr/>
        </p:nvSpPr>
        <p:spPr>
          <a:xfrm>
            <a:off x="6551676" y="489204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Shared infrastructure, monitoring and compliance.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FINANCIALS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24-month consolidated projection</a:t>
            </a:r>
            <a:endParaRPr lang="en-US" sz="32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548640" y="1783080"/>
          <a:ext cx="7315200" cy="43434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8229600" y="1828800"/>
            <a:ext cx="3383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0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US$6k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8229600" y="260604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revenue today</a:t>
            </a:r>
            <a:endParaRPr lang="en-US" sz="1250" dirty="0"/>
          </a:p>
        </p:txBody>
      </p:sp>
      <p:sp>
        <p:nvSpPr>
          <p:cNvPr id="7" name="Text 4"/>
          <p:cNvSpPr txBox="1"/>
          <p:nvPr/>
        </p:nvSpPr>
        <p:spPr>
          <a:xfrm>
            <a:off x="8229600" y="3291840"/>
            <a:ext cx="3383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0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US$288k</a:t>
            </a:r>
            <a:endParaRPr lang="en-US" sz="3000" dirty="0"/>
          </a:p>
        </p:txBody>
      </p:sp>
      <p:sp>
        <p:nvSpPr>
          <p:cNvPr id="8" name="Text 5"/>
          <p:cNvSpPr txBox="1"/>
          <p:nvPr/>
        </p:nvSpPr>
        <p:spPr>
          <a:xfrm>
            <a:off x="8229600" y="406908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revenue at month 24</a:t>
            </a:r>
            <a:endParaRPr lang="en-US" sz="1250" dirty="0"/>
          </a:p>
        </p:txBody>
      </p:sp>
      <p:sp>
        <p:nvSpPr>
          <p:cNvPr id="9" name="Text 6"/>
          <p:cNvSpPr txBox="1"/>
          <p:nvPr/>
        </p:nvSpPr>
        <p:spPr>
          <a:xfrm>
            <a:off x="8229600" y="4754880"/>
            <a:ext cx="3383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0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US$3.5M</a:t>
            </a:r>
            <a:endParaRPr lang="en-US" sz="3000" dirty="0"/>
          </a:p>
        </p:txBody>
      </p:sp>
      <p:sp>
        <p:nvSpPr>
          <p:cNvPr id="10" name="Text 7"/>
          <p:cNvSpPr txBox="1"/>
          <p:nvPr/>
        </p:nvSpPr>
        <p:spPr>
          <a:xfrm>
            <a:off x="8229600" y="553212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ARR at month 24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OFFER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The round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737360"/>
            <a:ext cx="5943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4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US$4,800,000</a:t>
            </a:r>
            <a:endParaRPr lang="en-US" sz="54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2834640"/>
            <a:ext cx="5943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31.3% · 24 months of operation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370332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PRE-MONEY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2743200" y="3703320"/>
            <a:ext cx="3840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US$10,550,000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443484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POST-MONEY</a:t>
            </a:r>
            <a:endParaRPr lang="en-US" sz="1100" dirty="0"/>
          </a:p>
        </p:txBody>
      </p:sp>
      <p:sp>
        <p:nvSpPr>
          <p:cNvPr id="9" name="Text 7"/>
          <p:cNvSpPr txBox="1"/>
          <p:nvPr/>
        </p:nvSpPr>
        <p:spPr>
          <a:xfrm>
            <a:off x="2743200" y="4434840"/>
            <a:ext cx="3840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US$15,350,000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548640" y="516636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TRANCHE 1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2743200" y="5166360"/>
            <a:ext cx="3840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US$2,250,000 (12 months)</a:t>
            </a:r>
            <a:endParaRPr lang="en-US" sz="1800" dirty="0"/>
          </a:p>
        </p:txBody>
      </p:sp>
      <p:sp>
        <p:nvSpPr>
          <p:cNvPr id="12" name="Text 10"/>
          <p:cNvSpPr txBox="1"/>
          <p:nvPr/>
        </p:nvSpPr>
        <p:spPr>
          <a:xfrm>
            <a:off x="6949440" y="1783080"/>
            <a:ext cx="4663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 OF FUNDS BY PRODUCT</a:t>
            </a:r>
            <a:endParaRPr lang="en-US" sz="1100" dirty="0"/>
          </a:p>
        </p:txBody>
      </p:sp>
      <p:sp>
        <p:nvSpPr>
          <p:cNvPr id="13" name="Text 11"/>
          <p:cNvSpPr txBox="1"/>
          <p:nvPr/>
        </p:nvSpPr>
        <p:spPr>
          <a:xfrm>
            <a:off x="6949440" y="2148840"/>
            <a:ext cx="3840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SAVANT AI</a:t>
            </a:r>
            <a:endParaRPr lang="en-US" sz="1150" dirty="0"/>
          </a:p>
        </p:txBody>
      </p:sp>
      <p:sp>
        <p:nvSpPr>
          <p:cNvPr id="14" name="Text 12"/>
          <p:cNvSpPr txBox="1"/>
          <p:nvPr/>
        </p:nvSpPr>
        <p:spPr>
          <a:xfrm>
            <a:off x="10698480" y="214884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14.6%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6949440" y="2432304"/>
            <a:ext cx="4663440" cy="91440"/>
          </a:xfrm>
          <a:prstGeom prst="rect">
            <a:avLst/>
          </a:prstGeom>
          <a:solidFill>
            <a:srgbClr val="33333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949440" y="2432304"/>
            <a:ext cx="681457" cy="9144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949440" y="2587752"/>
            <a:ext cx="3840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Doble D</a:t>
            </a:r>
            <a:endParaRPr lang="en-US" sz="1150" dirty="0"/>
          </a:p>
        </p:txBody>
      </p:sp>
      <p:sp>
        <p:nvSpPr>
          <p:cNvPr id="18" name="Text 16"/>
          <p:cNvSpPr txBox="1"/>
          <p:nvPr/>
        </p:nvSpPr>
        <p:spPr>
          <a:xfrm>
            <a:off x="10698480" y="2587752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13.7%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6949440" y="2871216"/>
            <a:ext cx="4663440" cy="91440"/>
          </a:xfrm>
          <a:prstGeom prst="rect">
            <a:avLst/>
          </a:prstGeom>
          <a:solidFill>
            <a:srgbClr val="33333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949440" y="2871216"/>
            <a:ext cx="640712" cy="9144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6949440" y="3026664"/>
            <a:ext cx="3840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Menteia KYC</a:t>
            </a:r>
            <a:endParaRPr lang="en-US" sz="1150" dirty="0"/>
          </a:p>
        </p:txBody>
      </p:sp>
      <p:sp>
        <p:nvSpPr>
          <p:cNvPr id="22" name="Text 20"/>
          <p:cNvSpPr txBox="1"/>
          <p:nvPr/>
        </p:nvSpPr>
        <p:spPr>
          <a:xfrm>
            <a:off x="10698480" y="3026664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12.7%</a:t>
            </a:r>
            <a:endParaRPr lang="en-US" sz="1150" dirty="0"/>
          </a:p>
        </p:txBody>
      </p:sp>
      <p:sp>
        <p:nvSpPr>
          <p:cNvPr id="23" name="Shape 21"/>
          <p:cNvSpPr/>
          <p:nvPr/>
        </p:nvSpPr>
        <p:spPr>
          <a:xfrm>
            <a:off x="6949440" y="3310128"/>
            <a:ext cx="4663440" cy="91440"/>
          </a:xfrm>
          <a:prstGeom prst="rect">
            <a:avLst/>
          </a:prstGeom>
          <a:solidFill>
            <a:srgbClr val="33333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6949440" y="3310128"/>
            <a:ext cx="590817" cy="9144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6949440" y="3465576"/>
            <a:ext cx="3840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Vamo</a:t>
            </a:r>
            <a:endParaRPr lang="en-US" sz="1150" dirty="0"/>
          </a:p>
        </p:txBody>
      </p:sp>
      <p:sp>
        <p:nvSpPr>
          <p:cNvPr id="26" name="Text 24"/>
          <p:cNvSpPr txBox="1"/>
          <p:nvPr/>
        </p:nvSpPr>
        <p:spPr>
          <a:xfrm>
            <a:off x="10698480" y="3465576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10.8%</a:t>
            </a:r>
            <a:endParaRPr lang="en-US" sz="1150" dirty="0"/>
          </a:p>
        </p:txBody>
      </p:sp>
      <p:sp>
        <p:nvSpPr>
          <p:cNvPr id="27" name="Shape 25"/>
          <p:cNvSpPr/>
          <p:nvPr/>
        </p:nvSpPr>
        <p:spPr>
          <a:xfrm>
            <a:off x="6949440" y="3749040"/>
            <a:ext cx="4663440" cy="91440"/>
          </a:xfrm>
          <a:prstGeom prst="rect">
            <a:avLst/>
          </a:prstGeom>
          <a:solidFill>
            <a:srgbClr val="33333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6949440" y="3749040"/>
            <a:ext cx="505246" cy="9144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6949440" y="3904488"/>
            <a:ext cx="3840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Copiloto Aero</a:t>
            </a:r>
            <a:endParaRPr lang="en-US" sz="1150" dirty="0"/>
          </a:p>
        </p:txBody>
      </p:sp>
      <p:sp>
        <p:nvSpPr>
          <p:cNvPr id="30" name="Text 28"/>
          <p:cNvSpPr txBox="1"/>
          <p:nvPr/>
        </p:nvSpPr>
        <p:spPr>
          <a:xfrm>
            <a:off x="10698480" y="3904488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10.4%</a:t>
            </a:r>
            <a:endParaRPr lang="en-US" sz="1150" dirty="0"/>
          </a:p>
        </p:txBody>
      </p:sp>
      <p:sp>
        <p:nvSpPr>
          <p:cNvPr id="31" name="Shape 29"/>
          <p:cNvSpPr/>
          <p:nvPr/>
        </p:nvSpPr>
        <p:spPr>
          <a:xfrm>
            <a:off x="6949440" y="4187952"/>
            <a:ext cx="4663440" cy="91440"/>
          </a:xfrm>
          <a:prstGeom prst="rect">
            <a:avLst/>
          </a:prstGeom>
          <a:solidFill>
            <a:srgbClr val="33333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6949440" y="4187952"/>
            <a:ext cx="483127" cy="9144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3" name="Text 31"/>
          <p:cNvSpPr txBox="1"/>
          <p:nvPr/>
        </p:nvSpPr>
        <p:spPr>
          <a:xfrm>
            <a:off x="6949440" y="4343400"/>
            <a:ext cx="3840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Seguro Sin Vueltas</a:t>
            </a:r>
            <a:endParaRPr lang="en-US" sz="1150" dirty="0"/>
          </a:p>
        </p:txBody>
      </p:sp>
      <p:sp>
        <p:nvSpPr>
          <p:cNvPr id="34" name="Text 32"/>
          <p:cNvSpPr txBox="1"/>
          <p:nvPr/>
        </p:nvSpPr>
        <p:spPr>
          <a:xfrm>
            <a:off x="10698480" y="434340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9%</a:t>
            </a:r>
            <a:endParaRPr lang="en-US" sz="1150" dirty="0"/>
          </a:p>
        </p:txBody>
      </p:sp>
      <p:sp>
        <p:nvSpPr>
          <p:cNvPr id="35" name="Shape 33"/>
          <p:cNvSpPr/>
          <p:nvPr/>
        </p:nvSpPr>
        <p:spPr>
          <a:xfrm>
            <a:off x="6949440" y="4626864"/>
            <a:ext cx="4663440" cy="91440"/>
          </a:xfrm>
          <a:prstGeom prst="rect">
            <a:avLst/>
          </a:prstGeom>
          <a:solidFill>
            <a:srgbClr val="33333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6949440" y="4626864"/>
            <a:ext cx="419157" cy="9144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7" name="Text 35"/>
          <p:cNvSpPr txBox="1"/>
          <p:nvPr/>
        </p:nvSpPr>
        <p:spPr>
          <a:xfrm>
            <a:off x="6949440" y="4782312"/>
            <a:ext cx="3840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PlaneTech Air Express</a:t>
            </a:r>
            <a:endParaRPr lang="en-US" sz="1150" dirty="0"/>
          </a:p>
        </p:txBody>
      </p:sp>
      <p:sp>
        <p:nvSpPr>
          <p:cNvPr id="38" name="Text 36"/>
          <p:cNvSpPr txBox="1"/>
          <p:nvPr/>
        </p:nvSpPr>
        <p:spPr>
          <a:xfrm>
            <a:off x="10698480" y="4782312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8.5%</a:t>
            </a:r>
            <a:endParaRPr lang="en-US" sz="1150" dirty="0"/>
          </a:p>
        </p:txBody>
      </p:sp>
      <p:sp>
        <p:nvSpPr>
          <p:cNvPr id="39" name="Shape 37"/>
          <p:cNvSpPr/>
          <p:nvPr/>
        </p:nvSpPr>
        <p:spPr>
          <a:xfrm>
            <a:off x="6949440" y="5065776"/>
            <a:ext cx="4663440" cy="91440"/>
          </a:xfrm>
          <a:prstGeom prst="rect">
            <a:avLst/>
          </a:prstGeom>
          <a:solidFill>
            <a:srgbClr val="33333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6949440" y="5065776"/>
            <a:ext cx="395781" cy="9144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41" name="Text 39"/>
          <p:cNvSpPr txBox="1"/>
          <p:nvPr/>
        </p:nvSpPr>
        <p:spPr>
          <a:xfrm>
            <a:off x="6949440" y="5221224"/>
            <a:ext cx="3840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Menteia Hedge</a:t>
            </a:r>
            <a:endParaRPr lang="en-US" sz="1150" dirty="0"/>
          </a:p>
        </p:txBody>
      </p:sp>
      <p:sp>
        <p:nvSpPr>
          <p:cNvPr id="42" name="Text 40"/>
          <p:cNvSpPr txBox="1"/>
          <p:nvPr/>
        </p:nvSpPr>
        <p:spPr>
          <a:xfrm>
            <a:off x="10698480" y="5221224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7.9%</a:t>
            </a:r>
            <a:endParaRPr lang="en-US" sz="1150" dirty="0"/>
          </a:p>
        </p:txBody>
      </p:sp>
      <p:sp>
        <p:nvSpPr>
          <p:cNvPr id="43" name="Shape 41"/>
          <p:cNvSpPr/>
          <p:nvPr/>
        </p:nvSpPr>
        <p:spPr>
          <a:xfrm>
            <a:off x="6949440" y="5504688"/>
            <a:ext cx="4663440" cy="91440"/>
          </a:xfrm>
          <a:prstGeom prst="rect">
            <a:avLst/>
          </a:prstGeom>
          <a:solidFill>
            <a:srgbClr val="33333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6949440" y="5504688"/>
            <a:ext cx="370142" cy="9144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45" name="Text 43"/>
          <p:cNvSpPr txBox="1"/>
          <p:nvPr/>
        </p:nvSpPr>
        <p:spPr>
          <a:xfrm>
            <a:off x="6949440" y="5660136"/>
            <a:ext cx="3840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RosettaDMS</a:t>
            </a:r>
            <a:endParaRPr lang="en-US" sz="1150" dirty="0"/>
          </a:p>
        </p:txBody>
      </p:sp>
      <p:sp>
        <p:nvSpPr>
          <p:cNvPr id="46" name="Text 44"/>
          <p:cNvSpPr txBox="1"/>
          <p:nvPr/>
        </p:nvSpPr>
        <p:spPr>
          <a:xfrm>
            <a:off x="10698480" y="5660136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7.5%</a:t>
            </a:r>
            <a:endParaRPr lang="en-US" sz="1150" dirty="0"/>
          </a:p>
        </p:txBody>
      </p:sp>
      <p:sp>
        <p:nvSpPr>
          <p:cNvPr id="47" name="Shape 45"/>
          <p:cNvSpPr/>
          <p:nvPr/>
        </p:nvSpPr>
        <p:spPr>
          <a:xfrm>
            <a:off x="6949440" y="5943600"/>
            <a:ext cx="4663440" cy="91440"/>
          </a:xfrm>
          <a:prstGeom prst="rect">
            <a:avLst/>
          </a:prstGeom>
          <a:solidFill>
            <a:srgbClr val="33333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6949440" y="5943600"/>
            <a:ext cx="351666" cy="9144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49" name="Text 47"/>
          <p:cNvSpPr txBox="1"/>
          <p:nvPr/>
        </p:nvSpPr>
        <p:spPr>
          <a:xfrm>
            <a:off x="6949440" y="6099048"/>
            <a:ext cx="3840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Sommelier IA</a:t>
            </a:r>
            <a:endParaRPr lang="en-US" sz="1150" dirty="0"/>
          </a:p>
        </p:txBody>
      </p:sp>
      <p:sp>
        <p:nvSpPr>
          <p:cNvPr id="50" name="Text 48"/>
          <p:cNvSpPr txBox="1"/>
          <p:nvPr/>
        </p:nvSpPr>
        <p:spPr>
          <a:xfrm>
            <a:off x="10698480" y="6099048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4.8%</a:t>
            </a:r>
            <a:endParaRPr lang="en-US" sz="1150" dirty="0"/>
          </a:p>
        </p:txBody>
      </p:sp>
      <p:sp>
        <p:nvSpPr>
          <p:cNvPr id="51" name="Shape 49"/>
          <p:cNvSpPr/>
          <p:nvPr/>
        </p:nvSpPr>
        <p:spPr>
          <a:xfrm>
            <a:off x="6949440" y="6382512"/>
            <a:ext cx="4663440" cy="91440"/>
          </a:xfrm>
          <a:prstGeom prst="rect">
            <a:avLst/>
          </a:prstGeom>
          <a:solidFill>
            <a:srgbClr val="33333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6949440" y="6382512"/>
            <a:ext cx="225333" cy="9144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A9A9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TEAM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Founding partners, 33.3% each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3514039" cy="393192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68680" y="2240280"/>
            <a:ext cx="1097280" cy="109728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68680" y="2240280"/>
            <a:ext cx="1097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RH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868680" y="356616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Rafael Herrera</a:t>
            </a:r>
            <a:endParaRPr lang="en-US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868680" y="4023360"/>
            <a:ext cx="2926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CEO / CFO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336999" y="1920240"/>
            <a:ext cx="3514039" cy="393192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657039" y="2240280"/>
            <a:ext cx="1097280" cy="109728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657039" y="2240280"/>
            <a:ext cx="1097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VD</a:t>
            </a:r>
            <a:endParaRPr lang="en-US" sz="2400" dirty="0"/>
          </a:p>
        </p:txBody>
      </p:sp>
      <p:sp>
        <p:nvSpPr>
          <p:cNvPr id="12" name="Text 10"/>
          <p:cNvSpPr txBox="1"/>
          <p:nvPr/>
        </p:nvSpPr>
        <p:spPr>
          <a:xfrm>
            <a:off x="4657039" y="356616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Vladimir Díaz</a:t>
            </a:r>
            <a:endParaRPr lang="en-US" sz="1700" dirty="0"/>
          </a:p>
        </p:txBody>
      </p:sp>
      <p:sp>
        <p:nvSpPr>
          <p:cNvPr id="13" name="Text 11"/>
          <p:cNvSpPr txBox="1"/>
          <p:nvPr/>
        </p:nvSpPr>
        <p:spPr>
          <a:xfrm>
            <a:off x="4657039" y="4023360"/>
            <a:ext cx="2926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CTO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8125358" y="1920240"/>
            <a:ext cx="3514039" cy="393192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445398" y="2240280"/>
            <a:ext cx="1097280" cy="109728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445398" y="2240280"/>
            <a:ext cx="1097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FD</a:t>
            </a:r>
            <a:endParaRPr lang="en-US" sz="2400" dirty="0"/>
          </a:p>
        </p:txBody>
      </p:sp>
      <p:sp>
        <p:nvSpPr>
          <p:cNvPr id="17" name="Text 15"/>
          <p:cNvSpPr txBox="1"/>
          <p:nvPr/>
        </p:nvSpPr>
        <p:spPr>
          <a:xfrm>
            <a:off x="8445398" y="356616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Francisco D'Angelo</a:t>
            </a:r>
            <a:endParaRPr lang="en-US" sz="1700" dirty="0"/>
          </a:p>
        </p:txBody>
      </p:sp>
      <p:sp>
        <p:nvSpPr>
          <p:cNvPr id="18" name="Text 16"/>
          <p:cNvSpPr txBox="1"/>
          <p:nvPr/>
        </p:nvSpPr>
        <p:spPr>
          <a:xfrm>
            <a:off x="8445398" y="4023360"/>
            <a:ext cx="2926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Head of Legal and Compliance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645920"/>
            <a:ext cx="109728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8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Invest in Menteia</a:t>
            </a:r>
            <a:endParaRPr lang="en-US" sz="4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926080"/>
            <a:ext cx="9601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portfolio of applied AI with real customers, a shared platform and optionality in every product.</a:t>
            </a:r>
            <a:endParaRPr lang="en-US" sz="2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4297680"/>
            <a:ext cx="73152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Rafael Herrera · CEO / CFO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Vladimir Díaz · CTO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Francisco D'Angelo · Legal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menteia.com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A9A9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 Black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Menteia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Menteia · Seed round</dc:title>
  <dc:subject>PptxGenJS Presentation</dc:subject>
  <dc:creator>Menteia</dc:creator>
  <cp:lastModifiedBy>Menteia</cp:lastModifiedBy>
  <cp:revision>1</cp:revision>
  <dcterms:created xsi:type="dcterms:W3CDTF">2026-10-30T01:35:21Z</dcterms:created>
  <dcterms:modified xsi:type="dcterms:W3CDTF">2026-10-30T01:35:21Z</dcterms:modified>
</cp:coreProperties>
</file>