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7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rgbClr val="11111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Q5</c:v>
                  </c:pt>
                  <c:pt idx="5">
                    <c:v>Q6</c:v>
                  </c:pt>
                  <c:pt idx="6">
                    <c:v>Q7</c:v>
                  </c:pt>
                  <c:pt idx="7">
                    <c:v>Q8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590</c:v>
                </c:pt>
                <c:pt idx="1">
                  <c:v>4950</c:v>
                </c:pt>
                <c:pt idx="2">
                  <c:v>9720</c:v>
                </c:pt>
                <c:pt idx="3">
                  <c:v>14490</c:v>
                </c:pt>
                <c:pt idx="4">
                  <c:v>19260</c:v>
                </c:pt>
                <c:pt idx="5">
                  <c:v>24030</c:v>
                </c:pt>
                <c:pt idx="6">
                  <c:v>28800</c:v>
                </c:pt>
                <c:pt idx="7">
                  <c:v>33570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Expenses</c:v>
                </c:pt>
              </c:strCache>
            </c:strRef>
          </c:tx>
          <c:spPr>
            <a:solidFill>
              <a:srgbClr val="BDBDB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Q5</c:v>
                  </c:pt>
                  <c:pt idx="5">
                    <c:v>Q6</c:v>
                  </c:pt>
                  <c:pt idx="6">
                    <c:v>Q7</c:v>
                  </c:pt>
                  <c:pt idx="7">
                    <c:v>Q8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22266</c:v>
                </c:pt>
                <c:pt idx="1">
                  <c:v>28212</c:v>
                </c:pt>
                <c:pt idx="2">
                  <c:v>30874</c:v>
                </c:pt>
                <c:pt idx="3">
                  <c:v>32259</c:v>
                </c:pt>
                <c:pt idx="4">
                  <c:v>32367</c:v>
                </c:pt>
                <c:pt idx="5">
                  <c:v>32475</c:v>
                </c:pt>
                <c:pt idx="6">
                  <c:v>32583</c:v>
                </c:pt>
                <c:pt idx="7">
                  <c:v>32691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11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&quot;$&quot;#,##0,&quot;k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11111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Sommelier IA: AI voice sommelier and WhatsApp concierge that recommends pairings, quotes, books and follows up with every customer of restaurants, chefs, wineries and wine shops.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SOMMELIER IA  ·  MENTEIA  ·  CONFIDENTIAL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O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SOMMELIER IA  ·  MENTEIA  ·  CONFIDENTIAL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ROUND · OCTOBER 2026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Sommelier IA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9184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sommelier that never rests.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sergiocamacho.pro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68680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by MENTEIA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Nobody answers, nobody recommends, nobody remembers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Unanswered WhatsApp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Bookings and events lost after hours.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Scarce sommeliers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can't offer expert recommendations.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Forgotten customers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Preferences in scattered chats, no repeat purchases.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SOLUTION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An AI sommelier and concierge, 24/7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Voice sommelier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Pairs any dish through conversation.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390138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39013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3390138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WhatsApp concierge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3390138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Quotes, books and curates experiences.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231636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31636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231636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CRM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231636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customer's preferences and occasions.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73134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07313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9073134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Repeat purchases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9073134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Automatic follow-up and campaigns.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SERGIOCAMACHO.PRO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product, on screen</a:t>
            </a:r>
            <a:endParaRPr lang="en-US" sz="3200" dirty="0"/>
          </a:p>
        </p:txBody>
      </p:sp>
      <p:pic>
        <p:nvPicPr>
          <p:cNvPr id="4" name="Image 0" descr="C:\vlad\vladicoean\rondas\_build\assets\productos\sommelier-ia\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37360"/>
            <a:ext cx="7168896" cy="4480560"/>
          </a:xfrm>
          <a:prstGeom prst="rect">
            <a:avLst/>
          </a:prstGeom>
        </p:spPr>
      </p:pic>
      <p:pic>
        <p:nvPicPr>
          <p:cNvPr id="5" name="Image 1" descr="C:\vlad\vladicoean\rondas\_build\assets\productos\sommelier-ia\02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016" y="1737360"/>
            <a:ext cx="3511296" cy="2194560"/>
          </a:xfrm>
          <a:prstGeom prst="rect">
            <a:avLst/>
          </a:prstGeom>
        </p:spPr>
      </p:pic>
      <p:pic>
        <p:nvPicPr>
          <p:cNvPr id="6" name="Image 2" descr="C:\vlad\vladicoean\rondas\_build\assets\productos\sommelier-ia\03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016" y="4023360"/>
            <a:ext cx="3511296" cy="21945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WE WIN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Luxury experience, wine knowledge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Premium voice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Brand-curated tone, not a chatbot.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31636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1676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Pairing expert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51676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Wine is the product, not an extra.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Zero forms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conversation converts.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31636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51676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Template in days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551676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 + agents + CRM per business.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515k food and beverage businesses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011680"/>
            <a:ext cx="4023360" cy="4023360"/>
          </a:xfrm>
          <a:prstGeom prst="ellipse">
            <a:avLst/>
          </a:prstGeom>
          <a:solidFill>
            <a:srgbClr val="EDEDE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80160" y="3108960"/>
            <a:ext cx="2926080" cy="2926080"/>
          </a:xfrm>
          <a:prstGeom prst="ellipse">
            <a:avLst/>
          </a:prstGeom>
          <a:solidFill>
            <a:srgbClr val="BDBDB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0" y="4206240"/>
            <a:ext cx="1828800" cy="1828800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828800" y="21945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48920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0" y="192024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  US$7.5M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0" y="242316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25k businesses with a wine list × US$300/year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0" y="333756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  US$1.2M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0" y="384048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3k high-end businesses × US$400/year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0" y="475488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  US$130k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0" y="525780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~45 businesses with a US$3k/year ticket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MODEL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Setup + subscription + wine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393192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SOMMELIER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US$300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0D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month: voice, WhatsApp and CRM.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37304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7344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CONCIERGE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657344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US$150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4657344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month: WhatsApp agent.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5968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446008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WINE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446008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3–5%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8446008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commission on attributed sales.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Showcase case in production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showcase customer: Chef Sergio Camacho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4337304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4800" dirty="0"/>
          </a:p>
        </p:txBody>
      </p:sp>
      <p:sp>
        <p:nvSpPr>
          <p:cNvPr id="7" name="Text 5"/>
          <p:cNvSpPr txBox="1"/>
          <p:nvPr/>
        </p:nvSpPr>
        <p:spPr>
          <a:xfrm>
            <a:off x="4337304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agents: voice sommelier and concierge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125968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+200</a:t>
            </a:r>
            <a:endParaRPr lang="en-US" sz="4800" dirty="0"/>
          </a:p>
        </p:txBody>
      </p:sp>
      <p:sp>
        <p:nvSpPr>
          <p:cNvPr id="9" name="Text 7"/>
          <p:cNvSpPr txBox="1"/>
          <p:nvPr/>
        </p:nvSpPr>
        <p:spPr>
          <a:xfrm>
            <a:off x="8125968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events by the showcase customer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sergiocamacho.pro: premium website with live voice sommelier and WhatsApp concierge.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More than bookings, more than a chatbot</a:t>
            </a:r>
            <a:endParaRPr lang="en-US" sz="3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167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749040"/>
                <a:gridCol w="405079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Alternative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What it offers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Our advantage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Booking platforms (OpenTable)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Table reservations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Recommends, quotes events and sells wine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Generic WhatsApp chatbots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Menu-based answers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Natural voice and pairing knowledge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Human sommelier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Premium experience, high cost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Available 24/7 at a fraction of the cost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Restaurant CRM (Fudo, Toteat)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Point of sale and operations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Conversational relationship and repeat purchases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GO-TO-MARKET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From showcase case to 45 businesses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Showcase case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Chef Sergio Camacho as a live demo.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Direct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Chefs, restaurants and wineries.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Distributors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Wine partnerships and harvest festivals.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ROUND ACHIEVES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24-month roadmap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11091672" cy="0"/>
          </a:xfrm>
          <a:prstGeom prst="line">
            <a:avLst/>
          </a:prstGeom>
          <a:noFill/>
          <a:ln w="3810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1–6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Template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Multi-customer product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Showcase case metrics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businesses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378708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8708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7–12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378708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Wine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378708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Wine catalog and sales on WhatsApp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Partnership with a distributor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businesses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208776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08776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13–18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208776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Wine tourism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208776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Valle de Guadalupe wineries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Repeat-purchase campaigns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businesses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038844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38844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19–24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038844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Scale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038844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~45 businesses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version for tourist destinations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integration into the Menteia platform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24-month financial projection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783080"/>
          <a:ext cx="731520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229600" y="1828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US$12k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8229600" y="2606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revenue at month 24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32918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US$141k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0" y="4069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Annualized revenue (ARR) at month 24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0" y="47548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Month 23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0" y="55321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breakeven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OFFER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round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US$275,000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25.6% · 24 months of operation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7033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PRE-MONEY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743200" y="37033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US$800,000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POST-MONEY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44348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US$1,075,000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66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516636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SAFE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17830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OF FUNDS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22402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Sales, marketing and customer success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698480" y="22402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37.4%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949440" y="255117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49440" y="2551176"/>
            <a:ext cx="1745112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49440" y="289864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and engineering team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0698480" y="2898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32.7%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949440" y="3209544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49440" y="3209544"/>
            <a:ext cx="1523192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949440" y="355701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Founders (time dedicated to the project)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0698480" y="35570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10.2%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949440" y="3867912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49440" y="3867912"/>
            <a:ext cx="475236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949440" y="421538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Contingency (10%)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698480" y="421538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9.1%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949440" y="4526280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49440" y="4526280"/>
            <a:ext cx="42394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949440" y="487375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Legal, compliance and tools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10698480" y="4873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5.8%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949440" y="5184648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949440" y="5184648"/>
            <a:ext cx="271354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949440" y="55321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Infrastructure and AI compute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0698480" y="55321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4.8%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949440" y="584301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49440" y="5843016"/>
            <a:ext cx="224597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 team already running 9 AI products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RH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Rafael Herrera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/ CFO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Strategy, finance and relationships with investors and corporate clients.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36999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57039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57039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VD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4657039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Vladimir Díaz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657039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657039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Architecture, AI and operation of Menteia's products in production.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25358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45398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445398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FD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8445398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Francisco D'Angelo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8445398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 of Legal and Compliance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445398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Corporate structure, regulatory compliance and data protection.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6459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Invest in Sommelier IA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9260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Luxury hospitality deserves AI with good taste.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48056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Rafael Herrera · CEO / CFO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Vladimir Díaz · CTO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Menteia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Sommelier IA · Seed round</dc:title>
  <dc:subject>PptxGenJS Presentation</dc:subject>
  <dc:creator>Menteia</dc:creator>
  <cp:lastModifiedBy>Menteia</cp:lastModifiedBy>
  <cp:revision>1</cp:revision>
  <dcterms:created xsi:type="dcterms:W3CDTF">2026-10-30T01:33:58Z</dcterms:created>
  <dcterms:modified xsi:type="dcterms:W3CDTF">2026-10-30T01:33:58Z</dcterms:modified>
</cp:coreProperties>
</file>