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charts/chart8.xml" ContentType="application/vnd.openxmlformats-officedocument.drawingml.chart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charts/_rels/chart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Revenue</c:v>
                </c:pt>
              </c:strCache>
            </c:strRef>
          </c:tx>
          <c:spPr>
            <a:solidFill>
              <a:srgbClr val="111111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Sheet1!$A$2:$A$9</c:f>
              <c:multiLvlStrCache>
                <c:ptCount val="8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  <c:pt idx="3">
                    <c:v>Q4</c:v>
                  </c:pt>
                  <c:pt idx="4">
                    <c:v>Q5</c:v>
                  </c:pt>
                  <c:pt idx="5">
                    <c:v>Q6</c:v>
                  </c:pt>
                  <c:pt idx="6">
                    <c:v>Q7</c:v>
                  </c:pt>
                  <c:pt idx="7">
                    <c:v>Q8</c:v>
                  </c:pt>
                </c:lvl>
              </c:multiLvlStrCache>
            </c:multiLvl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1700</c:v>
                </c:pt>
                <c:pt idx="1">
                  <c:v>16800</c:v>
                </c:pt>
                <c:pt idx="2">
                  <c:v>23600</c:v>
                </c:pt>
                <c:pt idx="3">
                  <c:v>42100</c:v>
                </c:pt>
                <c:pt idx="4">
                  <c:v>38900</c:v>
                </c:pt>
                <c:pt idx="5">
                  <c:v>57400</c:v>
                </c:pt>
                <c:pt idx="6">
                  <c:v>54200</c:v>
                </c:pt>
                <c:pt idx="7">
                  <c:v>72700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Expenses</c:v>
                </c:pt>
              </c:strCache>
            </c:strRef>
          </c:tx>
          <c:spPr>
            <a:solidFill>
              <a:srgbClr val="BDBDBD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Sheet1!$A$2:$A$9</c:f>
              <c:multiLvlStrCache>
                <c:ptCount val="8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  <c:pt idx="3">
                    <c:v>Q4</c:v>
                  </c:pt>
                  <c:pt idx="4">
                    <c:v>Q5</c:v>
                  </c:pt>
                  <c:pt idx="5">
                    <c:v>Q6</c:v>
                  </c:pt>
                  <c:pt idx="6">
                    <c:v>Q7</c:v>
                  </c:pt>
                  <c:pt idx="7">
                    <c:v>Q8</c:v>
                  </c:pt>
                </c:lvl>
              </c:multiLvlStrCache>
            </c:multiLvl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39551</c:v>
                </c:pt>
                <c:pt idx="1">
                  <c:v>61624</c:v>
                </c:pt>
                <c:pt idx="2">
                  <c:v>69556</c:v>
                </c:pt>
                <c:pt idx="3">
                  <c:v>69826</c:v>
                </c:pt>
                <c:pt idx="4">
                  <c:v>70096</c:v>
                </c:pt>
                <c:pt idx="5">
                  <c:v>70366</c:v>
                </c:pt>
                <c:pt idx="6">
                  <c:v>70636</c:v>
                </c:pt>
                <c:pt idx="7">
                  <c:v>70906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111111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DDDDD"/>
              </a:solidFill>
              <a:prstDash val="solid"/>
              <a:round/>
            </a:ln>
          </c:spPr>
        </c:majorGridlines>
        <c:numFmt formatCode="&quot;$&quot;#,##0,&quot;k&quot;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6B6B6B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txPr>
        <a:bodyPr/>
        <a:lstStyle/>
        <a:p>
          <a:pPr>
            <a:defRPr sz="1200">
              <a:solidFill>
                <a:srgbClr val="111111"/>
              </a:solidFill>
              <a:latin typeface="Arial"/>
              <a:cs typeface="Arial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Copiloto Aero: AI quoting cockpit for aerospace suppliers: reads requests and drawings, prepares the quote with the company's pricing engine, and the analyst approves every section.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AR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COPILOTO AERO  ·  MENTEIA  ·  CONFIDENTIAL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SCURO">
    <p:bg>
      <p:bgPr>
        <a:solidFill>
          <a:srgbClr val="1111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COPILOTO AERO  ·  MENTEIA  ·  CONFIDENTIAL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8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486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SEED ROUND · OCTOBER 2026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737360"/>
            <a:ext cx="10972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Copiloto Aero</a:t>
            </a:r>
            <a:endParaRPr lang="en-US" sz="6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3291840"/>
            <a:ext cx="9601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Quote in hours what takes days today, without losing control.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51206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copiloto.indumet.org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8686800" y="512064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by MENTEIA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PROBLEM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Quoting an aerospace part takes days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Complex RFQs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Drawings, materials and tolerances: days of an expert analyst's time.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337304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611624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611624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4611624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Trapped knowledge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4611624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a few heads and thousands of quotes nobody looks up.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125968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400288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400288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03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8400288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Costly errors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8400288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wrong part number costs the order.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SOLUTION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An AI quoting cockpit, with the engineer in command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2971800"/>
            <a:ext cx="18617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Email → session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3749040"/>
            <a:ext cx="186171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RFQ linked to the CRM and pricing engine.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2821838" y="219456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821838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02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2821838" y="2971800"/>
            <a:ext cx="18617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Drawing triage</a:t>
            </a:r>
            <a:endParaRPr lang="en-US" sz="1700" dirty="0"/>
          </a:p>
        </p:txBody>
      </p:sp>
      <p:sp>
        <p:nvSpPr>
          <p:cNvPr id="11" name="Text 9"/>
          <p:cNvSpPr txBox="1"/>
          <p:nvPr/>
        </p:nvSpPr>
        <p:spPr>
          <a:xfrm>
            <a:off x="2821838" y="3749040"/>
            <a:ext cx="186171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Computer vision detects discrepancies.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5095037" y="219456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5095037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03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095037" y="2971800"/>
            <a:ext cx="18617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History</a:t>
            </a:r>
            <a:endParaRPr lang="en-US" sz="1700" dirty="0"/>
          </a:p>
        </p:txBody>
      </p:sp>
      <p:sp>
        <p:nvSpPr>
          <p:cNvPr id="15" name="Text 13"/>
          <p:cNvSpPr txBox="1"/>
          <p:nvPr/>
        </p:nvSpPr>
        <p:spPr>
          <a:xfrm>
            <a:off x="5095037" y="3749040"/>
            <a:ext cx="186171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quotes as context.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7368235" y="219456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368235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04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7368235" y="2971800"/>
            <a:ext cx="18617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Approval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7368235" y="3749040"/>
            <a:ext cx="186171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analyst approves section by section.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9641434" y="219456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9641434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05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9641434" y="2971800"/>
            <a:ext cx="18617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Sending</a:t>
            </a:r>
            <a:endParaRPr lang="en-US" sz="1700" dirty="0"/>
          </a:p>
        </p:txBody>
      </p:sp>
      <p:sp>
        <p:nvSpPr>
          <p:cNvPr id="23" name="Text 21"/>
          <p:cNvSpPr txBox="1"/>
          <p:nvPr/>
        </p:nvSpPr>
        <p:spPr>
          <a:xfrm>
            <a:off x="9641434" y="3749040"/>
            <a:ext cx="186171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PDF and email ready; nothing goes out without a human.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COPILOTO.INDUMET.ORG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The product, on screen</a:t>
            </a:r>
            <a:endParaRPr lang="en-US" sz="3200" dirty="0"/>
          </a:p>
        </p:txBody>
      </p:sp>
      <p:pic>
        <p:nvPicPr>
          <p:cNvPr id="4" name="Image 0" descr="C:\vlad\vladicoean\rondas\_build\assets\productos\copiloto-aero\0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737360"/>
            <a:ext cx="7168896" cy="448056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8129016" y="1737360"/>
            <a:ext cx="3648456" cy="448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quoting cockpit for aerospace suppliers: reads requests and drawings, prepares the quote with the company's pricing engine, and the analyst approves every section.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WE WIN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Reliable AI for a regulated industry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5408676" cy="19659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210312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Zero LLM numbers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265176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figure comes from the pricing engine.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231636" y="1828800"/>
            <a:ext cx="5408676" cy="19659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551676" y="210312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Human at every gate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6551676" y="265176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Technical, pricing and sending.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48640" y="4069080"/>
            <a:ext cx="5408676" cy="19659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68680" y="434340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Learns from your history</a:t>
            </a:r>
            <a:endParaRPr lang="en-US" sz="1700" dirty="0"/>
          </a:p>
        </p:txBody>
      </p:sp>
      <p:sp>
        <p:nvSpPr>
          <p:cNvPr id="12" name="Text 10"/>
          <p:cNvSpPr txBox="1"/>
          <p:nvPr/>
        </p:nvSpPr>
        <p:spPr>
          <a:xfrm>
            <a:off x="868680" y="489204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quotes as a knowledge base.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231636" y="4069080"/>
            <a:ext cx="5408676" cy="19659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51676" y="434340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On top of what you use</a:t>
            </a:r>
            <a:endParaRPr lang="en-US" sz="1700" dirty="0"/>
          </a:p>
        </p:txBody>
      </p:sp>
      <p:sp>
        <p:nvSpPr>
          <p:cNvPr id="15" name="Text 13"/>
          <p:cNvSpPr txBox="1"/>
          <p:nvPr/>
        </p:nvSpPr>
        <p:spPr>
          <a:xfrm>
            <a:off x="6551676" y="489204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Existing email, CRM and engine.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MARKET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US$13.6 B in aerospace exports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731520" y="2011680"/>
            <a:ext cx="4023360" cy="4023360"/>
          </a:xfrm>
          <a:prstGeom prst="ellipse">
            <a:avLst/>
          </a:prstGeom>
          <a:solidFill>
            <a:srgbClr val="EDEDED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280160" y="3108960"/>
            <a:ext cx="2926080" cy="2926080"/>
          </a:xfrm>
          <a:prstGeom prst="ellipse">
            <a:avLst/>
          </a:prstGeom>
          <a:solidFill>
            <a:srgbClr val="BDBDBD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828800" y="4206240"/>
            <a:ext cx="1828800" cy="1828800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828800" y="219456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TAM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329184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SAM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489204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SOM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5486400" y="1920240"/>
            <a:ext cx="6126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TAM  US$45M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5486400" y="2423160"/>
            <a:ext cx="6126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~3k suppliers that quote against drawings × US$15k/year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0" y="3337560"/>
            <a:ext cx="6126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SAM  US$5.8M</a:t>
            </a:r>
            <a:endParaRPr lang="en-US" sz="22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0" y="3840480"/>
            <a:ext cx="6126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386 aerospace companies in Mexico × US$15k/year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0" y="4754880"/>
            <a:ext cx="6126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SOM  US$250k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0" y="5257800"/>
            <a:ext cx="6126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~11 companies with a US$22k/year ticket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BUSINESS MODEL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Implementation + subscription per company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514344" cy="3931920"/>
          </a:xfrm>
          <a:prstGeom prst="rect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2194560"/>
            <a:ext cx="2874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B0B0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SUBSCRIPTION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2606040"/>
            <a:ext cx="28742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US$1,500</a:t>
            </a:r>
            <a:endParaRPr lang="en-US" sz="28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3611880"/>
            <a:ext cx="287426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D0D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 month per company (up to 10 users).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337304" y="1920240"/>
            <a:ext cx="3514344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657344" y="2194560"/>
            <a:ext cx="2874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IMPLEMENTATION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4657344" y="2606040"/>
            <a:ext cx="28742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US$8–15k</a:t>
            </a:r>
            <a:endParaRPr lang="en-US" sz="2800" dirty="0"/>
          </a:p>
        </p:txBody>
      </p:sp>
      <p:sp>
        <p:nvSpPr>
          <p:cNvPr id="11" name="Text 9"/>
          <p:cNvSpPr txBox="1"/>
          <p:nvPr/>
        </p:nvSpPr>
        <p:spPr>
          <a:xfrm>
            <a:off x="4657344" y="3611880"/>
            <a:ext cx="287426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integration and historical data ingestion.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8125968" y="1920240"/>
            <a:ext cx="3514344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446008" y="2194560"/>
            <a:ext cx="2874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EXTRA USER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8446008" y="2606040"/>
            <a:ext cx="28742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US$100</a:t>
            </a:r>
            <a:endParaRPr lang="en-US" sz="2800" dirty="0"/>
          </a:p>
        </p:txBody>
      </p:sp>
      <p:sp>
        <p:nvSpPr>
          <p:cNvPr id="15" name="Text 13"/>
          <p:cNvSpPr txBox="1"/>
          <p:nvPr/>
        </p:nvSpPr>
        <p:spPr>
          <a:xfrm>
            <a:off x="8446008" y="3611880"/>
            <a:ext cx="287426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 user per month.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TRACTION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In production in the aerospace sector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011680"/>
            <a:ext cx="256717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929</a:t>
            </a:r>
            <a:endParaRPr lang="en-US" sz="4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200400"/>
            <a:ext cx="247573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quotes ingested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3390138" y="2011680"/>
            <a:ext cx="256717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4,600</a:t>
            </a:r>
            <a:endParaRPr lang="en-US" sz="4000" dirty="0"/>
          </a:p>
        </p:txBody>
      </p:sp>
      <p:sp>
        <p:nvSpPr>
          <p:cNvPr id="7" name="Text 5"/>
          <p:cNvSpPr txBox="1"/>
          <p:nvPr/>
        </p:nvSpPr>
        <p:spPr>
          <a:xfrm>
            <a:off x="3390138" y="3200400"/>
            <a:ext cx="247573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 items in the knowledge base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6231636" y="2011680"/>
            <a:ext cx="256717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7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6231636" y="3200400"/>
            <a:ext cx="247573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INDUMET users operating it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9073134" y="2011680"/>
            <a:ext cx="256717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26</a:t>
            </a:r>
            <a:endParaRPr lang="en-US" sz="4000" dirty="0"/>
          </a:p>
        </p:txBody>
      </p:sp>
      <p:sp>
        <p:nvSpPr>
          <p:cNvPr id="11" name="Text 9"/>
          <p:cNvSpPr txBox="1"/>
          <p:nvPr/>
        </p:nvSpPr>
        <p:spPr>
          <a:xfrm>
            <a:off x="9073134" y="3200400"/>
            <a:ext cx="247573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 tools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" y="51206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Anchor customer: INDUMET. Real inbox, live CRM and quote PDFs in production.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COMPETITION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Not Excel, not a rigid ERP, not a chat that makes things up</a:t>
            </a:r>
            <a:endParaRPr lang="en-US" sz="3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828800"/>
          <a:ext cx="11091672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3749040"/>
                <a:gridCol w="4050792"/>
              </a:tblGrid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FFFFFF"/>
                          </a:solidFill>
                          <a:latin typeface="Arial Black" pitchFamily="34" charset="0"/>
                          <a:ea typeface="Arial Black" pitchFamily="34" charset="-122"/>
                          <a:cs typeface="Arial Black" pitchFamily="34" charset="-120"/>
                        </a:rPr>
                        <a:t>Alternative</a:t>
                      </a:r>
                      <a:endParaRPr lang="en-US" sz="1300" dirty="0">
                        <a:latin typeface="Arial Black" charset="0"/>
                        <a:ea typeface="Arial Black" charset="0"/>
                        <a:cs typeface="Arial Black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FFFFFF"/>
                          </a:solidFill>
                          <a:latin typeface="Arial Black" pitchFamily="34" charset="0"/>
                          <a:ea typeface="Arial Black" pitchFamily="34" charset="-122"/>
                          <a:cs typeface="Arial Black" pitchFamily="34" charset="-120"/>
                        </a:rPr>
                        <a:t>What it offers</a:t>
                      </a:r>
                      <a:endParaRPr lang="en-US" sz="1300" dirty="0">
                        <a:latin typeface="Arial Black" charset="0"/>
                        <a:ea typeface="Arial Black" charset="0"/>
                        <a:cs typeface="Arial Black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FFFFFF"/>
                          </a:solidFill>
                          <a:latin typeface="Arial Black" pitchFamily="34" charset="0"/>
                          <a:ea typeface="Arial Black" pitchFamily="34" charset="-122"/>
                          <a:cs typeface="Arial Black" pitchFamily="34" charset="-120"/>
                        </a:rPr>
                        <a:t>Our advantage</a:t>
                      </a:r>
                      <a:endParaRPr lang="en-US" sz="1300" dirty="0">
                        <a:latin typeface="Arial Black" charset="0"/>
                        <a:ea typeface="Arial Black" charset="0"/>
                        <a:cs typeface="Arial Black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11111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Manual quoting (Excel + email)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What they do today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Days → hours, with history and traceability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Industrial ERP / CPQ (SAP, Paperless Parts)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Expensive, rigid configurators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Sits on top of the existing CRM and email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Generic AI chat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Answers, but makes up numbers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Zero LLM numbers; human at every gate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Custom consulting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Long projects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Ready product in weeks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GO-TO-MARKET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From 1 to 11 aerospace suppliers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INDUMET case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 in production.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337304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611624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611624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4611624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Clusters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4611624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Querétaro, Chihuahua, Sonora, BC through FEMIA.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125968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400288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400288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03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8400288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Nearshoring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8400288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 suppliers through Mexican customers.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THE ROUND ACHIEVES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24-month roadmap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11091672" cy="0"/>
          </a:xfrm>
          <a:prstGeom prst="line">
            <a:avLst/>
          </a:prstGeom>
          <a:noFill/>
          <a:ln w="38100">
            <a:solidFill>
              <a:srgbClr val="11111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2075688"/>
            <a:ext cx="329184" cy="329184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48640" y="2560320"/>
            <a:ext cx="26014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MONTHS 1–6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880360"/>
            <a:ext cx="25100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Multi-customer product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3657600"/>
            <a:ext cx="251002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Contract with INDUMET and savings metrics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Generic pricing engine connector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new customers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3378708" y="2075688"/>
            <a:ext cx="329184" cy="329184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378708" y="2560320"/>
            <a:ext cx="26014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MONTHS 7–12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3378708" y="2880360"/>
            <a:ext cx="25100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Clusters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3378708" y="3657600"/>
            <a:ext cx="251002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Presence in Querétaro and Chihuahua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Integration with 2 ERPs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customers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6208776" y="2075688"/>
            <a:ext cx="329184" cy="329184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208776" y="2560320"/>
            <a:ext cx="26014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MONTHS 13–18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6208776" y="2880360"/>
            <a:ext cx="25100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Our own pricing engine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208776" y="3657600"/>
            <a:ext cx="251002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Costing module for companies without one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 US customer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customers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9038844" y="2075688"/>
            <a:ext cx="329184" cy="329184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9038844" y="2560320"/>
            <a:ext cx="26014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MONTHS 19–24</a:t>
            </a:r>
            <a:endParaRPr lang="en-US" sz="1100" dirty="0"/>
          </a:p>
        </p:txBody>
      </p:sp>
      <p:sp>
        <p:nvSpPr>
          <p:cNvPr id="19" name="Text 17"/>
          <p:cNvSpPr txBox="1"/>
          <p:nvPr/>
        </p:nvSpPr>
        <p:spPr>
          <a:xfrm>
            <a:off x="9038844" y="2880360"/>
            <a:ext cx="25100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Precision manufacturing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9038844" y="3657600"/>
            <a:ext cx="251002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~11 customers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Medical vertical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Break-even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FINANCIALS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24-month financial projection</a:t>
            </a:r>
            <a:endParaRPr lang="en-US" sz="32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548640" y="1783080"/>
          <a:ext cx="7315200" cy="43434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8229600" y="1828800"/>
            <a:ext cx="3383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US$29k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8229600" y="260604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revenue at month 24</a:t>
            </a:r>
            <a:endParaRPr lang="en-US" sz="1250" dirty="0"/>
          </a:p>
        </p:txBody>
      </p:sp>
      <p:sp>
        <p:nvSpPr>
          <p:cNvPr id="7" name="Text 4"/>
          <p:cNvSpPr txBox="1"/>
          <p:nvPr/>
        </p:nvSpPr>
        <p:spPr>
          <a:xfrm>
            <a:off x="8229600" y="3291840"/>
            <a:ext cx="3383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US$344k</a:t>
            </a:r>
            <a:endParaRPr lang="en-US" sz="3000" dirty="0"/>
          </a:p>
        </p:txBody>
      </p:sp>
      <p:sp>
        <p:nvSpPr>
          <p:cNvPr id="8" name="Text 5"/>
          <p:cNvSpPr txBox="1"/>
          <p:nvPr/>
        </p:nvSpPr>
        <p:spPr>
          <a:xfrm>
            <a:off x="8229600" y="406908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Annualized revenue (ARR) at month 24</a:t>
            </a:r>
            <a:endParaRPr lang="en-US" sz="1250" dirty="0"/>
          </a:p>
        </p:txBody>
      </p:sp>
      <p:sp>
        <p:nvSpPr>
          <p:cNvPr id="9" name="Text 6"/>
          <p:cNvSpPr txBox="1"/>
          <p:nvPr/>
        </p:nvSpPr>
        <p:spPr>
          <a:xfrm>
            <a:off x="8229600" y="4754880"/>
            <a:ext cx="3383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Month 18</a:t>
            </a:r>
            <a:endParaRPr lang="en-US" sz="3000" dirty="0"/>
          </a:p>
        </p:txBody>
      </p:sp>
      <p:sp>
        <p:nvSpPr>
          <p:cNvPr id="10" name="Text 7"/>
          <p:cNvSpPr txBox="1"/>
          <p:nvPr/>
        </p:nvSpPr>
        <p:spPr>
          <a:xfrm>
            <a:off x="8229600" y="553212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breakeven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OFFER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The round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737360"/>
            <a:ext cx="5943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US$575,000</a:t>
            </a:r>
            <a:endParaRPr lang="en-US" sz="5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834640"/>
            <a:ext cx="5943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24.2% · 24 months of operation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370332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PRE-MONEY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2743200" y="3703320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US$1,800,000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443484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POST-MONEY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2743200" y="4434840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US$2,375,000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516636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INSTRUMENT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2743200" y="5166360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Post-money SAFE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6949440" y="1783080"/>
            <a:ext cx="4663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OF FUNDS</a:t>
            </a: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6949440" y="224028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 and engineering team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10698480" y="22402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46.8%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949440" y="2551176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949440" y="2551176"/>
            <a:ext cx="2184559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949440" y="2898648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Sales, marketing and customer success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10698480" y="28986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22.5%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949440" y="3209544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949440" y="3209544"/>
            <a:ext cx="1047943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6949440" y="3557016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Founders (time dedicated to the project)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10698480" y="3557016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9.5%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6949440" y="3867912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949440" y="3867912"/>
            <a:ext cx="443306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6949440" y="4215384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Contingency (10%)</a:t>
            </a:r>
            <a:endParaRPr lang="en-US" sz="1200" dirty="0"/>
          </a:p>
        </p:txBody>
      </p:sp>
      <p:sp>
        <p:nvSpPr>
          <p:cNvPr id="26" name="Text 24"/>
          <p:cNvSpPr txBox="1"/>
          <p:nvPr/>
        </p:nvSpPr>
        <p:spPr>
          <a:xfrm>
            <a:off x="10698480" y="4215384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9.1%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6949440" y="4526280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949440" y="4526280"/>
            <a:ext cx="423949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6949440" y="4873752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Legal, compliance and tools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10698480" y="48737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6.5%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949440" y="5184648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949440" y="5184648"/>
            <a:ext cx="301799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6949440" y="553212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Infrastructure and AI compute</a:t>
            </a:r>
            <a:endParaRPr lang="en-US" sz="1200" dirty="0"/>
          </a:p>
        </p:txBody>
      </p:sp>
      <p:sp>
        <p:nvSpPr>
          <p:cNvPr id="34" name="Text 32"/>
          <p:cNvSpPr txBox="1"/>
          <p:nvPr/>
        </p:nvSpPr>
        <p:spPr>
          <a:xfrm>
            <a:off x="10698480" y="55321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5.6%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6949440" y="5843016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949440" y="5843016"/>
            <a:ext cx="261884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TEAM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 team already running 9 AI products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514039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68680" y="2240280"/>
            <a:ext cx="1097280" cy="109728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2240280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RH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356616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Rafael Herrera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402336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CEO / CFO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868680" y="452628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Strategy, finance and relationships with investors and corporate clients.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4336999" y="1920240"/>
            <a:ext cx="3514039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657039" y="2240280"/>
            <a:ext cx="1097280" cy="109728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657039" y="2240280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VD</a:t>
            </a:r>
            <a:endParaRPr lang="en-US" sz="2400" dirty="0"/>
          </a:p>
        </p:txBody>
      </p:sp>
      <p:sp>
        <p:nvSpPr>
          <p:cNvPr id="13" name="Text 11"/>
          <p:cNvSpPr txBox="1"/>
          <p:nvPr/>
        </p:nvSpPr>
        <p:spPr>
          <a:xfrm>
            <a:off x="4657039" y="356616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Vladimir Díaz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4657039" y="402336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CTO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4657039" y="452628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Architecture, AI and operation of Menteia's products in production.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8125358" y="1920240"/>
            <a:ext cx="3514039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445398" y="2240280"/>
            <a:ext cx="1097280" cy="109728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445398" y="2240280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FD</a:t>
            </a:r>
            <a:endParaRPr lang="en-US" sz="2400" dirty="0"/>
          </a:p>
        </p:txBody>
      </p:sp>
      <p:sp>
        <p:nvSpPr>
          <p:cNvPr id="19" name="Text 17"/>
          <p:cNvSpPr txBox="1"/>
          <p:nvPr/>
        </p:nvSpPr>
        <p:spPr>
          <a:xfrm>
            <a:off x="8445398" y="356616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Francisco D'Angelo</a:t>
            </a:r>
            <a:endParaRPr lang="en-US" sz="1700" dirty="0"/>
          </a:p>
        </p:txBody>
      </p:sp>
      <p:sp>
        <p:nvSpPr>
          <p:cNvPr id="20" name="Text 18"/>
          <p:cNvSpPr txBox="1"/>
          <p:nvPr/>
        </p:nvSpPr>
        <p:spPr>
          <a:xfrm>
            <a:off x="8445398" y="402336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Head of Legal and Compliance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8445398" y="452628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Corporate structure, regulatory compliance and data protection.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645920"/>
            <a:ext cx="10972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Invest in Copiloto Aero</a:t>
            </a:r>
            <a:endParaRPr lang="en-US" sz="4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926080"/>
            <a:ext cx="9601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Mexico's aerospace industry breaks export records every year. Its quoting should speed up too.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480560"/>
            <a:ext cx="7315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Rafael Herrera · CEO / CFO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Vladimir Díaz · CTO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copiloto.indumet.org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 Black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Menteia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Copiloto Aero · Seed round</dc:title>
  <dc:subject>PptxGenJS Presentation</dc:subject>
  <dc:creator>Menteia</dc:creator>
  <cp:lastModifiedBy>Menteia</cp:lastModifiedBy>
  <cp:revision>1</cp:revision>
  <dcterms:created xsi:type="dcterms:W3CDTF">2026-10-30T01:33:59Z</dcterms:created>
  <dcterms:modified xsi:type="dcterms:W3CDTF">2026-10-30T01:33:59Z</dcterms:modified>
</cp:coreProperties>
</file>