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0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rgbClr val="11111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2400</c:v>
                </c:pt>
                <c:pt idx="2">
                  <c:v>11700</c:v>
                </c:pt>
                <c:pt idx="3">
                  <c:v>36000</c:v>
                </c:pt>
                <c:pt idx="4">
                  <c:v>60300</c:v>
                </c:pt>
                <c:pt idx="5">
                  <c:v>84600</c:v>
                </c:pt>
                <c:pt idx="6">
                  <c:v>108900</c:v>
                </c:pt>
                <c:pt idx="7">
                  <c:v>131100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Expenses</c:v>
                </c:pt>
              </c:strCache>
            </c:strRef>
          </c:tx>
          <c:spPr>
            <a:solidFill>
              <a:srgbClr val="BDBDB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  <c:pt idx="6">
                    <c:v>Q7</c:v>
                  </c:pt>
                  <c:pt idx="7">
                    <c:v>Q8</c:v>
                  </c:pt>
                </c:lvl>
              </c:multiLvlStrCache>
            </c:multiLvl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34965</c:v>
                </c:pt>
                <c:pt idx="1">
                  <c:v>41127</c:v>
                </c:pt>
                <c:pt idx="2">
                  <c:v>44370</c:v>
                </c:pt>
                <c:pt idx="3">
                  <c:v>47248</c:v>
                </c:pt>
                <c:pt idx="4">
                  <c:v>52680</c:v>
                </c:pt>
                <c:pt idx="5">
                  <c:v>53004</c:v>
                </c:pt>
                <c:pt idx="6">
                  <c:v>53328</c:v>
                </c:pt>
                <c:pt idx="7">
                  <c:v>53652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1111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numFmt formatCode="&quot;$&quot;#,##0,&quot;k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B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200">
              <a:solidFill>
                <a:srgbClr val="111111"/>
              </a:solidFill>
              <a:latin typeface="Arial"/>
              <a:cs typeface="Arial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RosettaDMS: Connects a car brand with all of its dealers whatever their DMS: through an API or an AI agent that operates it like a service advisor, a central brain that translates everything, an MCP server and voice with Allo.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AR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CURO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  ·  MENTEIA  ·  CONFIDENTIAL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SEED ROUND · OCTOBER 2026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RosettaDMS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29184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your dealers. Any DMS. One language.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rosettadms.menteia.com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686800" y="512064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by MENTEIA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Hundreds of dealers, dozens of DMS, a blind brand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brand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Service, parts and inventory data late and in Excel.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dealer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everything twice and will not switch DMS.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customer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answers and the part is not there.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One language for every DMS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Connect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or computer-use agent.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21838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2183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821838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Translate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2821838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 Schema and VIN history.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095037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95037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95037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Think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095037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JIT parts and quality alerts.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8235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68235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68235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Act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7368235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Writes bookings and reservations into the DMS.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41434" y="2194560"/>
            <a:ext cx="548640" cy="5486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64143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9641434" y="2971800"/>
            <a:ext cx="18617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Expose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9641434" y="3749040"/>
            <a:ext cx="1861718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MCP for agents and voice with Allo.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ROSETTADMS.MENTEIA.COM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product, on screen</a:t>
            </a:r>
            <a:endParaRPr lang="en-US" sz="3200" dirty="0"/>
          </a:p>
        </p:txBody>
      </p:sp>
      <p:pic>
        <p:nvPicPr>
          <p:cNvPr id="4" name="Image 0" descr="C:\vlad\vladicoean\rondas\_build\assets\productos\rosetta-dms\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7168896" cy="4480560"/>
          </a:xfrm>
          <a:prstGeom prst="rect">
            <a:avLst/>
          </a:prstGeom>
        </p:spPr>
      </p:pic>
      <p:pic>
        <p:nvPicPr>
          <p:cNvPr id="5" name="Image 1" descr="C:\vlad\vladicoean\rondas\_build\assets\productos\rosetta-dms\0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016" y="1737360"/>
            <a:ext cx="3511296" cy="2194560"/>
          </a:xfrm>
          <a:prstGeom prst="rect">
            <a:avLst/>
          </a:prstGeom>
        </p:spPr>
      </p:pic>
      <p:pic>
        <p:nvPicPr>
          <p:cNvPr id="6" name="Image 2" descr="C:\vlad\vladicoean\rondas\_build\assets\productos\rosetta-dms\0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016" y="4023360"/>
            <a:ext cx="3511296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WE WIN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Works where there is no API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No API needed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Runs desktop, AS-400 and Citrix DMS.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231636" y="182880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51676" y="21031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$0 for dealers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6551676" y="265176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brand pays per connected dealer.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68680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Bidirectional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Reads and also books inside the DMS.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31636" y="4069080"/>
            <a:ext cx="5408676" cy="19659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51676" y="434340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For agents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6551676" y="489204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MCP server for the whole network.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2,800 dealers and no neutral integrator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011680"/>
            <a:ext cx="4023360" cy="4023360"/>
          </a:xfrm>
          <a:prstGeom prst="ellipse">
            <a:avLst/>
          </a:prstGeom>
          <a:solidFill>
            <a:srgbClr val="EDEDE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0160" y="3108960"/>
            <a:ext cx="2926080" cy="2926080"/>
          </a:xfrm>
          <a:prstGeom prst="ellipse">
            <a:avLst/>
          </a:prstGeom>
          <a:solidFill>
            <a:srgbClr val="BDBDBD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0" y="4206240"/>
            <a:ext cx="1828800" cy="1828800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828800" y="219456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3291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828800" y="4892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192024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TAM  US$10M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0" y="242316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2,800 dealers in Mexico × US$3.6k/year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3337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SAM  US$4M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384048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Brands with 100+ dealers (~1,100 dealers)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0" y="475488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SOM  US$500k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0" y="525780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~150 dealers from 1–2 brands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brand pays, the dealer doesn't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3931920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B0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30 days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0D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dealers on 4 different DMS.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7304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7344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657344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~US$300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657344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dealer per month (proposed).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5968" y="1920240"/>
            <a:ext cx="3514344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446008" y="2194560"/>
            <a:ext cx="2874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446008" y="2606040"/>
            <a:ext cx="2874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Custom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8446008" y="3611880"/>
            <a:ext cx="28742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brand's cloud, with SSO and SLA.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Demo ready, seeking the first pilot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pilots running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337304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6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4337304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MCP tools defined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125968" y="2011680"/>
            <a:ext cx="351434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$0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8125968" y="3200400"/>
            <a:ext cx="34229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for the dealer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8C8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Clickable demo with 10 fictional dealers and 4 DMS types. No customers yet.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neither the DMS nor RPA does</a:t>
            </a:r>
            <a:endParaRPr lang="en-US" sz="3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28800"/>
          <a:ext cx="1109167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749040"/>
                <a:gridCol w="405079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Alternative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What it offers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FFFFFF"/>
                          </a:solidFill>
                          <a:latin typeface="Arial Black" pitchFamily="34" charset="0"/>
                          <a:ea typeface="Arial Black" pitchFamily="34" charset="-122"/>
                          <a:cs typeface="Arial Black" pitchFamily="34" charset="-120"/>
                        </a:rPr>
                        <a:t>Our advantage</a:t>
                      </a:r>
                      <a:endParaRPr lang="en-US" sz="1300" dirty="0">
                        <a:latin typeface="Arial Black" charset="0"/>
                        <a:ea typeface="Arial Black" charset="0"/>
                        <a:cs typeface="Arial Black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1111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DMS vendors (CDK, Reynolds, Quorum, local DMS)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Integration only with their own system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Unifies every DMS in the network into one schema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Automotive data integrators (e.g. Authenticom/DealerVault)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DMS data extraction, US-focused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Reads and writes, works without an API and exposes MCP for agents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Generic RPA (UiPath, Automation Anywhere)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Brittle bots, one project per customer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Reusable per-DMS playbooks and vision-based adaptation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Excel reports and brand portals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 data and double entry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1111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or hourly data with no manual entry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50800" marB="508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EDEDED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From 4 dealers to the whole network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Pilot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dealers, 4 DMS, 30 days.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37304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11624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1624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611624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brand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611624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Funds it and recommends it to its network.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25968" y="1920240"/>
            <a:ext cx="3514344" cy="402336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00288" y="2194560"/>
            <a:ext cx="548640" cy="54864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400288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8400288" y="2880360"/>
            <a:ext cx="2965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Reuse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400288" y="3611880"/>
            <a:ext cx="296570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mapped DMS serves the next dealer.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ROUND ACHIEVES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roadmap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240280"/>
            <a:ext cx="11091672" cy="0"/>
          </a:xfrm>
          <a:prstGeom prst="line">
            <a:avLst/>
          </a:prstGeom>
          <a:noFill/>
          <a:ln w="38100">
            <a:solidFill>
              <a:srgbClr val="11111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1–6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First pilot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with 1 brand or group (4 dealers, 4 DMS)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DMS mapped with a playbook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 the pilot into a contract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378708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78708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7–12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3378708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One brand's network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378708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dealers connected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with Allo in production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JIT parts ordering in use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08776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08776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13–18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208776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Second brand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208776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brand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dealers connected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alerts for the brand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38844" y="2075688"/>
            <a:ext cx="329184" cy="329184"/>
          </a:xfrm>
          <a:prstGeom prst="ellipse">
            <a:avLst/>
          </a:prstGeom>
          <a:solidFill>
            <a:srgbClr val="11111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038844" y="2560320"/>
            <a:ext cx="26014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19–24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9038844" y="2880360"/>
            <a:ext cx="251002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Scale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038844" y="3657600"/>
            <a:ext cx="251002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~150 dealers connected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customer outside Mexico</a:t>
            </a:r>
            <a:endParaRPr lang="en-US" sz="11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Breakeven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24-month financial projection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783080"/>
          <a:ext cx="7315200" cy="4343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8229600" y="1828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US$45k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8229600" y="2606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revenue at month 24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329184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US$540k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4069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Annualized revenue (ARR) at month 24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8229600" y="4754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 14</a:t>
            </a:r>
            <a:endParaRPr lang="en-US" sz="3000" dirty="0"/>
          </a:p>
        </p:txBody>
      </p:sp>
      <p:sp>
        <p:nvSpPr>
          <p:cNvPr id="10" name="Text 7"/>
          <p:cNvSpPr txBox="1"/>
          <p:nvPr/>
        </p:nvSpPr>
        <p:spPr>
          <a:xfrm>
            <a:off x="8229600" y="553212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breakeven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OFFER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round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US$425,000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83464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29.8% · 24 months of operation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70332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PRE-MONEY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2743200" y="370332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US$1,000,000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4348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POST-MONEY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44348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US$1,425,000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16636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2743200" y="516636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post-money SAFE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178308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FUNDS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224028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and engineering team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8480" y="2240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31.4%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49440" y="255117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49440" y="2551176"/>
            <a:ext cx="146399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49440" y="289864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Sales, marketing and customer success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0698480" y="28986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26.5%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949440" y="3209544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0" y="3209544"/>
            <a:ext cx="123472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949440" y="355701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(time dedicated to the project)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698480" y="355701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16.3%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949440" y="3867912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49440" y="3867912"/>
            <a:ext cx="76127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49440" y="421538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and AI compute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10698480" y="42153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9.3%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949440" y="4526280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49440" y="4526280"/>
            <a:ext cx="43173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49440" y="487375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Contingency (10%)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0698480" y="48737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9.1%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949440" y="5184648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49440" y="5184648"/>
            <a:ext cx="423949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949440" y="55321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Legal, compliance and tools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698480" y="55321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7.5%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949440" y="5843016"/>
            <a:ext cx="4663440" cy="128016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49440" y="5843016"/>
            <a:ext cx="347745" cy="12801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team already running 9 AI products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RH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Rafael Herrera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/ CFO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finance and relationships with investors and corporate clients.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36999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657039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57039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VD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657039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Vladimir Díaz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657039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657039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Architecture, AI and operation of Menteia's products in production.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25358" y="1920240"/>
            <a:ext cx="3514039" cy="3931920"/>
          </a:xfrm>
          <a:prstGeom prst="rect">
            <a:avLst/>
          </a:prstGeom>
          <a:solidFill>
            <a:srgbClr val="EDEDED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445398" y="2240280"/>
            <a:ext cx="1097280" cy="1097280"/>
          </a:xfrm>
          <a:prstGeom prst="ellipse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445398" y="22402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FD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8445398" y="356616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Francisco D'Angelo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8445398" y="402336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Legal and Compliance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445398" y="45262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Corporate structure, regulatory compliance and data protection.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6B6B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6459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Invest in RosettaDMS</a:t>
            </a:r>
            <a:endParaRPr lang="en-US" sz="4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9260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D8D8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demo exists. The round connects the first full network.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4805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Rafael Herrera · CEO / CFO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Vladimir Díaz · CTO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rosettadms.menteia.com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A9A9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 Blac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Menteia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RosettaDMS · Seed round</dc:title>
  <dc:subject>PptxGenJS Presentation</dc:subject>
  <dc:creator>Menteia</dc:creator>
  <cp:lastModifiedBy>Menteia</cp:lastModifiedBy>
  <cp:revision>1</cp:revision>
  <dcterms:created xsi:type="dcterms:W3CDTF">2026-10-30T01:34:59Z</dcterms:created>
  <dcterms:modified xsi:type="dcterms:W3CDTF">2026-10-30T01:34:59Z</dcterms:modified>
</cp:coreProperties>
</file>